
<file path=[Content_Types].xml><?xml version="1.0" encoding="utf-8"?>
<Types xmlns="http://schemas.openxmlformats.org/package/2006/content-types">
  <Default Extension="vml" ContentType="application/vnd.openxmlformats-officedocument.vmlDrawing"/>
  <Default Extension="xlsx" ContentType="application/vnd.openxmlformats-officedocument.spreadsheetml.sheet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1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76" r:id="rId9"/>
    <p:sldId id="260" r:id="rId10"/>
    <p:sldId id="311" r:id="rId11"/>
    <p:sldId id="261" r:id="rId12"/>
    <p:sldId id="262" r:id="rId13"/>
    <p:sldId id="263" r:id="rId14"/>
    <p:sldId id="264" r:id="rId15"/>
    <p:sldId id="277" r:id="rId16"/>
    <p:sldId id="265" r:id="rId17"/>
    <p:sldId id="266" r:id="rId18"/>
    <p:sldId id="293" r:id="rId19"/>
    <p:sldId id="267" r:id="rId20"/>
    <p:sldId id="298" r:id="rId21"/>
    <p:sldId id="269" r:id="rId22"/>
    <p:sldId id="270" r:id="rId23"/>
    <p:sldId id="271" r:id="rId24"/>
    <p:sldId id="334" r:id="rId25"/>
    <p:sldId id="268" r:id="rId26"/>
    <p:sldId id="294" r:id="rId27"/>
    <p:sldId id="295" r:id="rId28"/>
    <p:sldId id="296" r:id="rId29"/>
    <p:sldId id="297" r:id="rId30"/>
    <p:sldId id="272" r:id="rId31"/>
    <p:sldId id="274" r:id="rId32"/>
    <p:sldId id="273" r:id="rId33"/>
    <p:sldId id="275" r:id="rId34"/>
  </p:sldIdLst>
  <p:sldSz cx="12192000" cy="6858000"/>
  <p:notesSz cx="6858000" cy="12192000"/>
  <p:embeddedFontLst>
    <p:embeddedFont>
      <p:font typeface="Inter" pitchFamily="34" charset="0"/>
      <p:regular r:id="rId38"/>
    </p:embeddedFont>
    <p:embeddedFont>
      <p:font typeface="Inter" pitchFamily="34" charset="-122"/>
      <p:regular r:id="rId39"/>
    </p:embeddedFont>
    <p:embeddedFont>
      <p:font typeface="Inter" pitchFamily="34" charset="-120"/>
      <p:regular r:id="rId4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" Type="http://schemas.openxmlformats.org/officeDocument/2006/relationships/slide" Target="slides/slide1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png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image" Target="../media/image14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34FE3-E86F-4C05-A3A1-F9D9310462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34FE3-E86F-4C05-A3A1-F9D9310462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34FE3-E86F-4C05-A3A1-F9D9310462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34FE3-E86F-4C05-A3A1-F9D9310462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34FE3-E86F-4C05-A3A1-F9D9310462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34FE3-E86F-4C05-A3A1-F9D9310462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34FE3-E86F-4C05-A3A1-F9D9310462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34FE3-E86F-4C05-A3A1-F9D9310462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34FE3-E86F-4C05-A3A1-F9D9310462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34FE3-E86F-4C05-A3A1-F9D9310462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D2B5AC-3235-437F-8C8E-34E9126A06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52797A-E9A7-4F39-9199-3346543C91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D2B5AC-3235-437F-8C8E-34E9126A06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52797A-E9A7-4F39-9199-3346543C91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png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8" Type="http://schemas.openxmlformats.org/officeDocument/2006/relationships/notesSlide" Target="../notesSlides/notesSlide10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60.png"/><Relationship Id="rId15" Type="http://schemas.openxmlformats.org/officeDocument/2006/relationships/image" Target="../media/image59.png"/><Relationship Id="rId14" Type="http://schemas.openxmlformats.org/officeDocument/2006/relationships/image" Target="../media/image58.png"/><Relationship Id="rId13" Type="http://schemas.openxmlformats.org/officeDocument/2006/relationships/image" Target="../media/image57.png"/><Relationship Id="rId12" Type="http://schemas.openxmlformats.org/officeDocument/2006/relationships/image" Target="../media/image56.png"/><Relationship Id="rId11" Type="http://schemas.openxmlformats.org/officeDocument/2006/relationships/image" Target="../media/image55.png"/><Relationship Id="rId10" Type="http://schemas.openxmlformats.org/officeDocument/2006/relationships/image" Target="../media/image54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7.png"/><Relationship Id="rId8" Type="http://schemas.openxmlformats.org/officeDocument/2006/relationships/image" Target="../media/image66.png"/><Relationship Id="rId7" Type="http://schemas.openxmlformats.org/officeDocument/2006/relationships/image" Target="../media/image65.png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1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72.png"/><Relationship Id="rId13" Type="http://schemas.openxmlformats.org/officeDocument/2006/relationships/image" Target="../media/image71.png"/><Relationship Id="rId12" Type="http://schemas.openxmlformats.org/officeDocument/2006/relationships/image" Target="../media/image70.png"/><Relationship Id="rId11" Type="http://schemas.openxmlformats.org/officeDocument/2006/relationships/image" Target="../media/image69.png"/><Relationship Id="rId10" Type="http://schemas.openxmlformats.org/officeDocument/2006/relationships/image" Target="../media/image68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png"/><Relationship Id="rId8" Type="http://schemas.openxmlformats.org/officeDocument/2006/relationships/image" Target="../media/image78.png"/><Relationship Id="rId7" Type="http://schemas.openxmlformats.org/officeDocument/2006/relationships/image" Target="../media/image77.png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3" Type="http://schemas.openxmlformats.org/officeDocument/2006/relationships/image" Target="../media/image73.png"/><Relationship Id="rId24" Type="http://schemas.openxmlformats.org/officeDocument/2006/relationships/notesSlide" Target="../notesSlides/notesSlide13.xml"/><Relationship Id="rId23" Type="http://schemas.openxmlformats.org/officeDocument/2006/relationships/slideLayout" Target="../slideLayouts/slideLayout1.xml"/><Relationship Id="rId22" Type="http://schemas.openxmlformats.org/officeDocument/2006/relationships/image" Target="../media/image91.png"/><Relationship Id="rId21" Type="http://schemas.openxmlformats.org/officeDocument/2006/relationships/image" Target="../media/image90.png"/><Relationship Id="rId20" Type="http://schemas.openxmlformats.org/officeDocument/2006/relationships/image" Target="../media/image89.png"/><Relationship Id="rId2" Type="http://schemas.openxmlformats.org/officeDocument/2006/relationships/image" Target="../media/image5.png"/><Relationship Id="rId19" Type="http://schemas.openxmlformats.org/officeDocument/2006/relationships/image" Target="../media/image88.png"/><Relationship Id="rId18" Type="http://schemas.openxmlformats.org/officeDocument/2006/relationships/image" Target="../media/image87.png"/><Relationship Id="rId17" Type="http://schemas.openxmlformats.org/officeDocument/2006/relationships/image" Target="../media/image86.png"/><Relationship Id="rId16" Type="http://schemas.openxmlformats.org/officeDocument/2006/relationships/image" Target="../media/image85.png"/><Relationship Id="rId15" Type="http://schemas.openxmlformats.org/officeDocument/2006/relationships/image" Target="../media/image84.png"/><Relationship Id="rId14" Type="http://schemas.openxmlformats.org/officeDocument/2006/relationships/image" Target="../media/image83.png"/><Relationship Id="rId13" Type="http://schemas.openxmlformats.org/officeDocument/2006/relationships/image" Target="../media/image82.png"/><Relationship Id="rId12" Type="http://schemas.openxmlformats.org/officeDocument/2006/relationships/image" Target="../media/image81.png"/><Relationship Id="rId11" Type="http://schemas.openxmlformats.org/officeDocument/2006/relationships/image" Target="../media/image80.png"/><Relationship Id="rId10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8.png"/><Relationship Id="rId8" Type="http://schemas.openxmlformats.org/officeDocument/2006/relationships/image" Target="../media/image97.png"/><Relationship Id="rId7" Type="http://schemas.openxmlformats.org/officeDocument/2006/relationships/image" Target="../media/image96.png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3" Type="http://schemas.openxmlformats.org/officeDocument/2006/relationships/image" Target="../media/image92.png"/><Relationship Id="rId2" Type="http://schemas.openxmlformats.org/officeDocument/2006/relationships/image" Target="../media/image5.png"/><Relationship Id="rId14" Type="http://schemas.openxmlformats.org/officeDocument/2006/relationships/notesSlide" Target="../notesSlides/notesSlide14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01.png"/><Relationship Id="rId11" Type="http://schemas.openxmlformats.org/officeDocument/2006/relationships/image" Target="../media/image100.png"/><Relationship Id="rId10" Type="http://schemas.openxmlformats.org/officeDocument/2006/relationships/image" Target="../media/image99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png"/><Relationship Id="rId8" Type="http://schemas.openxmlformats.org/officeDocument/2006/relationships/image" Target="../media/image106.png"/><Relationship Id="rId7" Type="http://schemas.openxmlformats.org/officeDocument/2006/relationships/image" Target="../media/image105.png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9" Type="http://schemas.openxmlformats.org/officeDocument/2006/relationships/notesSlide" Target="../notesSlides/notesSlide16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15.png"/><Relationship Id="rId16" Type="http://schemas.openxmlformats.org/officeDocument/2006/relationships/image" Target="../media/image114.png"/><Relationship Id="rId15" Type="http://schemas.openxmlformats.org/officeDocument/2006/relationships/image" Target="../media/image113.png"/><Relationship Id="rId14" Type="http://schemas.openxmlformats.org/officeDocument/2006/relationships/image" Target="../media/image112.png"/><Relationship Id="rId13" Type="http://schemas.openxmlformats.org/officeDocument/2006/relationships/image" Target="../media/image111.png"/><Relationship Id="rId12" Type="http://schemas.openxmlformats.org/officeDocument/2006/relationships/image" Target="../media/image110.png"/><Relationship Id="rId11" Type="http://schemas.openxmlformats.org/officeDocument/2006/relationships/image" Target="../media/image109.png"/><Relationship Id="rId10" Type="http://schemas.openxmlformats.org/officeDocument/2006/relationships/image" Target="../media/image108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6.png"/><Relationship Id="rId2" Type="http://schemas.openxmlformats.org/officeDocument/2006/relationships/package" Target="../embeddings/Workbook1.xlsx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2.png"/><Relationship Id="rId8" Type="http://schemas.openxmlformats.org/officeDocument/2006/relationships/image" Target="../media/image121.png"/><Relationship Id="rId7" Type="http://schemas.openxmlformats.org/officeDocument/2006/relationships/image" Target="../media/image120.png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3" Type="http://schemas.openxmlformats.org/officeDocument/2006/relationships/image" Target="../media/image92.png"/><Relationship Id="rId2" Type="http://schemas.openxmlformats.org/officeDocument/2006/relationships/image" Target="../media/image5.png"/><Relationship Id="rId13" Type="http://schemas.openxmlformats.org/officeDocument/2006/relationships/notesSlide" Target="../notesSlides/notesSlide18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24.png"/><Relationship Id="rId10" Type="http://schemas.openxmlformats.org/officeDocument/2006/relationships/image" Target="../media/image123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0.png"/><Relationship Id="rId8" Type="http://schemas.openxmlformats.org/officeDocument/2006/relationships/image" Target="../media/image129.png"/><Relationship Id="rId7" Type="http://schemas.openxmlformats.org/officeDocument/2006/relationships/image" Target="../media/image128.png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3" Type="http://schemas.openxmlformats.org/officeDocument/2006/relationships/image" Target="../media/image92.png"/><Relationship Id="rId20" Type="http://schemas.openxmlformats.org/officeDocument/2006/relationships/notesSlide" Target="../notesSlides/notesSlide19.xml"/><Relationship Id="rId2" Type="http://schemas.openxmlformats.org/officeDocument/2006/relationships/image" Target="../media/image5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65.png"/><Relationship Id="rId17" Type="http://schemas.openxmlformats.org/officeDocument/2006/relationships/image" Target="../media/image101.png"/><Relationship Id="rId16" Type="http://schemas.openxmlformats.org/officeDocument/2006/relationships/image" Target="../media/image137.png"/><Relationship Id="rId15" Type="http://schemas.openxmlformats.org/officeDocument/2006/relationships/image" Target="../media/image136.png"/><Relationship Id="rId14" Type="http://schemas.openxmlformats.org/officeDocument/2006/relationships/image" Target="../media/image135.png"/><Relationship Id="rId13" Type="http://schemas.openxmlformats.org/officeDocument/2006/relationships/image" Target="../media/image134.png"/><Relationship Id="rId12" Type="http://schemas.openxmlformats.org/officeDocument/2006/relationships/image" Target="../media/image133.png"/><Relationship Id="rId11" Type="http://schemas.openxmlformats.org/officeDocument/2006/relationships/image" Target="../media/image132.png"/><Relationship Id="rId10" Type="http://schemas.openxmlformats.org/officeDocument/2006/relationships/image" Target="../media/image131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.xml"/><Relationship Id="rId8" Type="http://schemas.openxmlformats.org/officeDocument/2006/relationships/image" Target="../media/image10.png"/><Relationship Id="rId7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7.xml"/><Relationship Id="rId15" Type="http://schemas.openxmlformats.org/officeDocument/2006/relationships/tags" Target="../tags/tag6.xml"/><Relationship Id="rId14" Type="http://schemas.openxmlformats.org/officeDocument/2006/relationships/image" Target="../media/image12.png"/><Relationship Id="rId13" Type="http://schemas.openxmlformats.org/officeDocument/2006/relationships/tags" Target="../tags/tag5.xml"/><Relationship Id="rId12" Type="http://schemas.openxmlformats.org/officeDocument/2006/relationships/tags" Target="../tags/tag4.xml"/><Relationship Id="rId11" Type="http://schemas.openxmlformats.org/officeDocument/2006/relationships/image" Target="../media/image11.png"/><Relationship Id="rId10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43.png"/><Relationship Id="rId7" Type="http://schemas.openxmlformats.org/officeDocument/2006/relationships/image" Target="../media/image142.png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3" Type="http://schemas.openxmlformats.org/officeDocument/2006/relationships/image" Target="../media/image138.pn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20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Workbook2.xlsx"/><Relationship Id="rId8" Type="http://schemas.openxmlformats.org/officeDocument/2006/relationships/image" Target="../media/image147.png"/><Relationship Id="rId7" Type="http://schemas.openxmlformats.org/officeDocument/2006/relationships/oleObject" Target="../embeddings/oleObject4.bin"/><Relationship Id="rId6" Type="http://schemas.openxmlformats.org/officeDocument/2006/relationships/image" Target="../media/image14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5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144.png"/><Relationship Id="rId15" Type="http://schemas.openxmlformats.org/officeDocument/2006/relationships/notesSlide" Target="../notesSlides/notesSlide21.xml"/><Relationship Id="rId14" Type="http://schemas.openxmlformats.org/officeDocument/2006/relationships/vmlDrawing" Target="../drawings/vmlDrawing2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49.png"/><Relationship Id="rId11" Type="http://schemas.openxmlformats.org/officeDocument/2006/relationships/oleObject" Target="../embeddings/oleObject5.bin"/><Relationship Id="rId10" Type="http://schemas.openxmlformats.org/officeDocument/2006/relationships/image" Target="../media/image148.png"/><Relationship Id="rId1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6.png"/><Relationship Id="rId8" Type="http://schemas.openxmlformats.org/officeDocument/2006/relationships/image" Target="../media/image155.png"/><Relationship Id="rId7" Type="http://schemas.openxmlformats.org/officeDocument/2006/relationships/image" Target="../media/image154.png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3" Type="http://schemas.openxmlformats.org/officeDocument/2006/relationships/image" Target="../media/image150.png"/><Relationship Id="rId2" Type="http://schemas.openxmlformats.org/officeDocument/2006/relationships/image" Target="../media/image5.png"/><Relationship Id="rId19" Type="http://schemas.openxmlformats.org/officeDocument/2006/relationships/notesSlide" Target="../notesSlides/notesSlide22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64.png"/><Relationship Id="rId16" Type="http://schemas.openxmlformats.org/officeDocument/2006/relationships/image" Target="../media/image163.png"/><Relationship Id="rId15" Type="http://schemas.openxmlformats.org/officeDocument/2006/relationships/image" Target="../media/image162.png"/><Relationship Id="rId14" Type="http://schemas.openxmlformats.org/officeDocument/2006/relationships/image" Target="../media/image161.png"/><Relationship Id="rId13" Type="http://schemas.openxmlformats.org/officeDocument/2006/relationships/image" Target="../media/image160.png"/><Relationship Id="rId12" Type="http://schemas.openxmlformats.org/officeDocument/2006/relationships/image" Target="../media/image159.png"/><Relationship Id="rId11" Type="http://schemas.openxmlformats.org/officeDocument/2006/relationships/image" Target="../media/image158.png"/><Relationship Id="rId10" Type="http://schemas.openxmlformats.org/officeDocument/2006/relationships/image" Target="../media/image157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8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4.png"/><Relationship Id="rId8" Type="http://schemas.openxmlformats.org/officeDocument/2006/relationships/image" Target="../media/image173.png"/><Relationship Id="rId7" Type="http://schemas.openxmlformats.org/officeDocument/2006/relationships/image" Target="../media/image172.png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1" Type="http://schemas.openxmlformats.org/officeDocument/2006/relationships/notesSlide" Target="../notesSlides/notesSlide27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0.png"/><Relationship Id="rId8" Type="http://schemas.openxmlformats.org/officeDocument/2006/relationships/image" Target="../media/image128.png"/><Relationship Id="rId7" Type="http://schemas.openxmlformats.org/officeDocument/2006/relationships/image" Target="../media/image179.png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Relationship Id="rId3" Type="http://schemas.openxmlformats.org/officeDocument/2006/relationships/image" Target="../media/image175.png"/><Relationship Id="rId20" Type="http://schemas.openxmlformats.org/officeDocument/2006/relationships/notesSlide" Target="../notesSlides/notesSlide28.xml"/><Relationship Id="rId2" Type="http://schemas.openxmlformats.org/officeDocument/2006/relationships/image" Target="../media/image5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89.png"/><Relationship Id="rId17" Type="http://schemas.openxmlformats.org/officeDocument/2006/relationships/image" Target="../media/image188.png"/><Relationship Id="rId16" Type="http://schemas.openxmlformats.org/officeDocument/2006/relationships/image" Target="../media/image187.png"/><Relationship Id="rId15" Type="http://schemas.openxmlformats.org/officeDocument/2006/relationships/image" Target="../media/image186.png"/><Relationship Id="rId14" Type="http://schemas.openxmlformats.org/officeDocument/2006/relationships/image" Target="../media/image185.png"/><Relationship Id="rId13" Type="http://schemas.openxmlformats.org/officeDocument/2006/relationships/image" Target="../media/image184.png"/><Relationship Id="rId12" Type="http://schemas.openxmlformats.org/officeDocument/2006/relationships/image" Target="../media/image183.png"/><Relationship Id="rId11" Type="http://schemas.openxmlformats.org/officeDocument/2006/relationships/image" Target="../media/image182.png"/><Relationship Id="rId10" Type="http://schemas.openxmlformats.org/officeDocument/2006/relationships/image" Target="../media/image181.png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png"/><Relationship Id="rId8" Type="http://schemas.openxmlformats.org/officeDocument/2006/relationships/image" Target="../media/image193.png"/><Relationship Id="rId7" Type="http://schemas.openxmlformats.org/officeDocument/2006/relationships/image" Target="../media/image192.png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21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1" Type="http://schemas.openxmlformats.org/officeDocument/2006/relationships/notesSlide" Target="../notesSlides/notesSlide29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0.png"/><Relationship Id="rId8" Type="http://schemas.openxmlformats.org/officeDocument/2006/relationships/image" Target="../media/image199.png"/><Relationship Id="rId7" Type="http://schemas.openxmlformats.org/officeDocument/2006/relationships/image" Target="../media/image198.png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Relationship Id="rId3" Type="http://schemas.openxmlformats.org/officeDocument/2006/relationships/image" Target="../media/image194.png"/><Relationship Id="rId2" Type="http://schemas.openxmlformats.org/officeDocument/2006/relationships/image" Target="../media/image5.png"/><Relationship Id="rId11" Type="http://schemas.openxmlformats.org/officeDocument/2006/relationships/notesSlide" Target="../notesSlides/notesSlide30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15824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486150"/>
            <a:ext cx="1828800" cy="1905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3352800" y="2095500"/>
            <a:ext cx="5800725" cy="8572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6750"/>
              </a:lnSpc>
              <a:buNone/>
            </a:pPr>
            <a:r>
              <a:rPr lang="en-US" sz="5400" b="1" dirty="0">
                <a:solidFill>
                  <a:srgbClr val="1A3B5C"/>
                </a:solidFill>
              </a:rPr>
              <a:t>财税基础知识培训</a:t>
            </a:r>
            <a:endParaRPr lang="en-US" sz="5400" dirty="0"/>
          </a:p>
        </p:txBody>
      </p:sp>
      <p:sp>
        <p:nvSpPr>
          <p:cNvPr id="7" name="Text 1"/>
          <p:cNvSpPr/>
          <p:nvPr/>
        </p:nvSpPr>
        <p:spPr>
          <a:xfrm>
            <a:off x="4667250" y="3810000"/>
            <a:ext cx="2857500" cy="3429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dirty="0">
                <a:solidFill>
                  <a:srgbClr val="C6A43F"/>
                </a:solidFill>
              </a:rPr>
              <a:t>非财税专业员工必修课</a:t>
            </a:r>
            <a:endParaRPr lang="en-US" sz="2250" dirty="0"/>
          </a:p>
        </p:txBody>
      </p:sp>
      <p:sp>
        <p:nvSpPr>
          <p:cNvPr id="9" name="Text 3"/>
          <p:cNvSpPr/>
          <p:nvPr/>
        </p:nvSpPr>
        <p:spPr>
          <a:xfrm>
            <a:off x="10648950" y="6210300"/>
            <a:ext cx="138684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C7A89"/>
                </a:solidFill>
              </a:rPr>
              <a:t>[</a:t>
            </a:r>
            <a:r>
              <a:rPr lang="zh-CN" altLang="en-US" sz="1050" dirty="0">
                <a:solidFill>
                  <a:srgbClr val="6C7A89"/>
                </a:solidFill>
              </a:rPr>
              <a:t>讲师：李娟</a:t>
            </a:r>
            <a:r>
              <a:rPr lang="en-US" sz="1050" dirty="0">
                <a:solidFill>
                  <a:srgbClr val="6C7A89"/>
                </a:solidFill>
              </a:rPr>
              <a:t>]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8077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1582400" cy="746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5105400" cy="800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655564"/>
            <a:ext cx="219075" cy="2857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628900"/>
            <a:ext cx="5105400" cy="8763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2833241"/>
            <a:ext cx="257175" cy="2286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733800"/>
            <a:ext cx="5105400" cy="8763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3938141"/>
            <a:ext cx="285750" cy="2286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4838700"/>
            <a:ext cx="5105400" cy="8763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5043041"/>
            <a:ext cx="285750" cy="2286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600200"/>
            <a:ext cx="5105400" cy="8001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600" y="1655564"/>
            <a:ext cx="247650" cy="2857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2628900"/>
            <a:ext cx="5105400" cy="8763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7000" y="2833241"/>
            <a:ext cx="171450" cy="2286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4600" y="3733800"/>
            <a:ext cx="5105400" cy="11430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000" y="3947368"/>
            <a:ext cx="236339" cy="209996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4600" y="5715000"/>
            <a:ext cx="5105400" cy="16002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15100" y="5943600"/>
            <a:ext cx="238125" cy="190500"/>
          </a:xfrm>
          <a:prstGeom prst="rect">
            <a:avLst/>
          </a:prstGeom>
        </p:spPr>
      </p:pic>
      <p:sp>
        <p:nvSpPr>
          <p:cNvPr id="21" name="Text 0"/>
          <p:cNvSpPr/>
          <p:nvPr/>
        </p:nvSpPr>
        <p:spPr>
          <a:xfrm>
            <a:off x="762000" y="762000"/>
            <a:ext cx="106680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A3B5C"/>
                </a:solidFill>
              </a:rPr>
              <a:t>负债 &amp; 所有者权益</a:t>
            </a:r>
            <a:endParaRPr lang="en-US" sz="3600" dirty="0"/>
          </a:p>
        </p:txBody>
      </p:sp>
      <p:sp>
        <p:nvSpPr>
          <p:cNvPr id="22" name="Text 1"/>
          <p:cNvSpPr/>
          <p:nvPr/>
        </p:nvSpPr>
        <p:spPr>
          <a:xfrm>
            <a:off x="1095375" y="1600200"/>
            <a:ext cx="5105400" cy="3429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374151"/>
                </a:solidFill>
              </a:rPr>
              <a:t>负 债</a:t>
            </a:r>
            <a:endParaRPr lang="en-US" sz="2250" dirty="0"/>
          </a:p>
        </p:txBody>
      </p:sp>
      <p:sp>
        <p:nvSpPr>
          <p:cNvPr id="23" name="Text 2"/>
          <p:cNvSpPr/>
          <p:nvPr/>
        </p:nvSpPr>
        <p:spPr>
          <a:xfrm>
            <a:off x="762000" y="2019300"/>
            <a:ext cx="534924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企业对外承担的、需偿还的经济义务</a:t>
            </a:r>
            <a:endParaRPr lang="en-US" sz="1350" dirty="0"/>
          </a:p>
        </p:txBody>
      </p:sp>
      <p:sp>
        <p:nvSpPr>
          <p:cNvPr id="24" name="Text 3"/>
          <p:cNvSpPr/>
          <p:nvPr/>
        </p:nvSpPr>
        <p:spPr>
          <a:xfrm>
            <a:off x="1323975" y="2781300"/>
            <a:ext cx="37719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</a:rPr>
              <a:t>短期借款</a:t>
            </a:r>
            <a:endParaRPr lang="en-US" sz="1500" dirty="0"/>
          </a:p>
        </p:txBody>
      </p:sp>
      <p:sp>
        <p:nvSpPr>
          <p:cNvPr id="25" name="Text 4"/>
          <p:cNvSpPr/>
          <p:nvPr/>
        </p:nvSpPr>
        <p:spPr>
          <a:xfrm>
            <a:off x="1323975" y="3086100"/>
            <a:ext cx="726948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向银行等金融机构借入、期限在一年以内的款项。</a:t>
            </a:r>
            <a:endParaRPr lang="en-US" sz="1350" dirty="0"/>
          </a:p>
        </p:txBody>
      </p:sp>
      <p:sp>
        <p:nvSpPr>
          <p:cNvPr id="26" name="Text 5"/>
          <p:cNvSpPr/>
          <p:nvPr/>
        </p:nvSpPr>
        <p:spPr>
          <a:xfrm>
            <a:off x="1352550" y="3886200"/>
            <a:ext cx="34290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</a:rPr>
              <a:t>应付账款</a:t>
            </a:r>
            <a:endParaRPr lang="en-US" sz="1500" dirty="0"/>
          </a:p>
        </p:txBody>
      </p:sp>
      <p:sp>
        <p:nvSpPr>
          <p:cNvPr id="27" name="Text 6"/>
          <p:cNvSpPr/>
          <p:nvPr/>
        </p:nvSpPr>
        <p:spPr>
          <a:xfrm>
            <a:off x="1352550" y="4191000"/>
            <a:ext cx="658368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因采购商品、接受服务等而欠供应商的货款。</a:t>
            </a:r>
            <a:endParaRPr lang="en-US" sz="1350" dirty="0"/>
          </a:p>
        </p:txBody>
      </p:sp>
      <p:sp>
        <p:nvSpPr>
          <p:cNvPr id="28" name="Text 7"/>
          <p:cNvSpPr/>
          <p:nvPr/>
        </p:nvSpPr>
        <p:spPr>
          <a:xfrm>
            <a:off x="1352550" y="4991100"/>
            <a:ext cx="360045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</a:rPr>
              <a:t>应付职工薪酬</a:t>
            </a:r>
            <a:endParaRPr lang="en-US" sz="1500" dirty="0"/>
          </a:p>
        </p:txBody>
      </p:sp>
      <p:sp>
        <p:nvSpPr>
          <p:cNvPr id="29" name="Text 8"/>
          <p:cNvSpPr/>
          <p:nvPr/>
        </p:nvSpPr>
        <p:spPr>
          <a:xfrm>
            <a:off x="1352550" y="5295900"/>
            <a:ext cx="678942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应付未付给员工的工资、奖金、福利及社保等。</a:t>
            </a:r>
            <a:endParaRPr lang="en-US" sz="1350" dirty="0"/>
          </a:p>
        </p:txBody>
      </p:sp>
      <p:sp>
        <p:nvSpPr>
          <p:cNvPr id="30" name="Text 9"/>
          <p:cNvSpPr/>
          <p:nvPr/>
        </p:nvSpPr>
        <p:spPr>
          <a:xfrm>
            <a:off x="6686550" y="1600200"/>
            <a:ext cx="5105400" cy="3429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374151"/>
                </a:solidFill>
              </a:rPr>
              <a:t>所有者权益</a:t>
            </a:r>
            <a:endParaRPr lang="en-US" sz="2250" dirty="0"/>
          </a:p>
        </p:txBody>
      </p:sp>
      <p:sp>
        <p:nvSpPr>
          <p:cNvPr id="31" name="Text 10"/>
          <p:cNvSpPr/>
          <p:nvPr/>
        </p:nvSpPr>
        <p:spPr>
          <a:xfrm>
            <a:off x="6324600" y="2019300"/>
            <a:ext cx="58674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企业资产扣除负债后，由所有者享有的剩余权益</a:t>
            </a:r>
            <a:endParaRPr lang="en-US" sz="1350" dirty="0"/>
          </a:p>
        </p:txBody>
      </p:sp>
      <p:sp>
        <p:nvSpPr>
          <p:cNvPr id="32" name="Text 11"/>
          <p:cNvSpPr/>
          <p:nvPr/>
        </p:nvSpPr>
        <p:spPr>
          <a:xfrm>
            <a:off x="6800850" y="2781300"/>
            <a:ext cx="394335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</a:rPr>
              <a:t>实收资本</a:t>
            </a:r>
            <a:endParaRPr lang="en-US" sz="1500" dirty="0"/>
          </a:p>
        </p:txBody>
      </p:sp>
      <p:sp>
        <p:nvSpPr>
          <p:cNvPr id="33" name="Text 12"/>
          <p:cNvSpPr/>
          <p:nvPr/>
        </p:nvSpPr>
        <p:spPr>
          <a:xfrm>
            <a:off x="6800850" y="3086100"/>
            <a:ext cx="539115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股东实际投入公司的注册资本，是公司运营的起点。</a:t>
            </a:r>
            <a:endParaRPr lang="en-US" sz="1350" dirty="0"/>
          </a:p>
        </p:txBody>
      </p:sp>
      <p:sp>
        <p:nvSpPr>
          <p:cNvPr id="34" name="Text 13"/>
          <p:cNvSpPr/>
          <p:nvPr/>
        </p:nvSpPr>
        <p:spPr>
          <a:xfrm>
            <a:off x="6865739" y="3886200"/>
            <a:ext cx="4411861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</a:rPr>
              <a:t>未分配利润</a:t>
            </a:r>
            <a:endParaRPr lang="en-US" sz="1500" dirty="0"/>
          </a:p>
        </p:txBody>
      </p:sp>
      <p:sp>
        <p:nvSpPr>
          <p:cNvPr id="35" name="Text 14"/>
          <p:cNvSpPr/>
          <p:nvPr/>
        </p:nvSpPr>
        <p:spPr>
          <a:xfrm>
            <a:off x="6865739" y="4191000"/>
            <a:ext cx="4411861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公司历年累积的净利润，在扣除分红和弥补亏损后的留存部分。</a:t>
            </a:r>
            <a:endParaRPr lang="en-US" sz="1350" dirty="0"/>
          </a:p>
        </p:txBody>
      </p:sp>
      <p:sp>
        <p:nvSpPr>
          <p:cNvPr id="36" name="Text 15"/>
          <p:cNvSpPr/>
          <p:nvPr/>
        </p:nvSpPr>
        <p:spPr>
          <a:xfrm>
            <a:off x="6867525" y="5905500"/>
            <a:ext cx="19050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6A43F"/>
                </a:solidFill>
              </a:rPr>
              <a:t>关键连接点</a:t>
            </a:r>
            <a:endParaRPr lang="en-US" sz="1500" dirty="0"/>
          </a:p>
        </p:txBody>
      </p:sp>
      <p:sp>
        <p:nvSpPr>
          <p:cNvPr id="37" name="Text 16"/>
          <p:cNvSpPr/>
          <p:nvPr/>
        </p:nvSpPr>
        <p:spPr>
          <a:xfrm>
            <a:off x="6515100" y="6248400"/>
            <a:ext cx="56769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C6A43F"/>
                </a:solidFill>
              </a:rPr>
              <a:t>“未分配利润”</a:t>
            </a:r>
            <a:r>
              <a:rPr lang="en-US" sz="1350" b="1" dirty="0">
                <a:solidFill>
                  <a:srgbClr val="1F2937"/>
                </a:solidFill>
              </a:rPr>
              <a:t> 是连接 </a:t>
            </a:r>
            <a:r>
              <a:rPr lang="en-US" sz="1350" b="1" dirty="0">
                <a:solidFill>
                  <a:srgbClr val="1F2937"/>
                </a:solidFill>
              </a:rPr>
              <a:t>利润表</a:t>
            </a:r>
            <a:r>
              <a:rPr lang="en-US" sz="1350" b="1" dirty="0">
                <a:solidFill>
                  <a:srgbClr val="1F2937"/>
                </a:solidFill>
              </a:rPr>
              <a:t> 与 </a:t>
            </a:r>
            <a:r>
              <a:rPr lang="en-US" sz="1350" b="1" dirty="0">
                <a:solidFill>
                  <a:srgbClr val="1F2937"/>
                </a:solidFill>
              </a:rPr>
              <a:t>资产负债表</a:t>
            </a:r>
            <a:r>
              <a:rPr lang="en-US" sz="1350" b="1" dirty="0">
                <a:solidFill>
                  <a:srgbClr val="1F2937"/>
                </a:solidFill>
              </a:rPr>
              <a:t> 的核心桥梁。</a:t>
            </a:r>
            <a:endParaRPr lang="en-US" sz="1350" dirty="0"/>
          </a:p>
        </p:txBody>
      </p:sp>
      <p:sp>
        <p:nvSpPr>
          <p:cNvPr id="38" name="Text 17"/>
          <p:cNvSpPr/>
          <p:nvPr/>
        </p:nvSpPr>
        <p:spPr>
          <a:xfrm>
            <a:off x="6515100" y="6591300"/>
            <a:ext cx="4724400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</a:rPr>
              <a:t>利润表中的“净利润”会转入资产负债表的“未分配利润”科目。赚钱增加权益，亏钱减少权益。</a:t>
            </a:r>
            <a:endParaRPr lang="en-US" sz="13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8077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1582400" cy="746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47725"/>
            <a:ext cx="285750" cy="2857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324100"/>
            <a:ext cx="10668000" cy="1524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324100"/>
            <a:ext cx="10668000" cy="4953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2819400"/>
            <a:ext cx="10668000" cy="1028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2590" y="3000375"/>
            <a:ext cx="104775" cy="1333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8890" y="3000375"/>
            <a:ext cx="104775" cy="1333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3333750"/>
            <a:ext cx="10668000" cy="5143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2590" y="3514725"/>
            <a:ext cx="104775" cy="1333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8890" y="3514725"/>
            <a:ext cx="104775" cy="1333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" y="5448300"/>
            <a:ext cx="10668000" cy="18669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0600" y="5729734"/>
            <a:ext cx="142875" cy="1905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600" y="6019800"/>
            <a:ext cx="5029200" cy="7620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14525" y="6458843"/>
            <a:ext cx="171450" cy="1714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72200" y="6019800"/>
            <a:ext cx="5029200" cy="7620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96125" y="6458843"/>
            <a:ext cx="171450" cy="17145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1200150" y="762000"/>
            <a:ext cx="877824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A3B5C"/>
                </a:solidFill>
              </a:rPr>
              <a:t>借与贷，只是方向符号</a:t>
            </a:r>
            <a:endParaRPr lang="en-US" sz="3600" dirty="0"/>
          </a:p>
        </p:txBody>
      </p:sp>
      <p:sp>
        <p:nvSpPr>
          <p:cNvPr id="21" name="Text 1"/>
          <p:cNvSpPr/>
          <p:nvPr/>
        </p:nvSpPr>
        <p:spPr>
          <a:xfrm>
            <a:off x="762000" y="1295400"/>
            <a:ext cx="1083564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理解会计分录中的“借”和“贷”代表账户金额变动的方向，而非字面意义。</a:t>
            </a:r>
            <a:endParaRPr lang="en-US" sz="1350" dirty="0"/>
          </a:p>
        </p:txBody>
      </p:sp>
      <p:sp>
        <p:nvSpPr>
          <p:cNvPr id="22" name="Text 2"/>
          <p:cNvSpPr/>
          <p:nvPr/>
        </p:nvSpPr>
        <p:spPr>
          <a:xfrm>
            <a:off x="762000" y="1866900"/>
            <a:ext cx="106680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常见业务会计分录示例</a:t>
            </a:r>
            <a:endParaRPr lang="en-US" sz="1800" dirty="0"/>
          </a:p>
        </p:txBody>
      </p:sp>
      <p:sp>
        <p:nvSpPr>
          <p:cNvPr id="23" name="Text 3"/>
          <p:cNvSpPr/>
          <p:nvPr/>
        </p:nvSpPr>
        <p:spPr>
          <a:xfrm>
            <a:off x="990600" y="2324100"/>
            <a:ext cx="2672953" cy="495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FFFFFF"/>
                </a:solidFill>
              </a:rPr>
              <a:t>业务描述</a:t>
            </a:r>
            <a:endParaRPr lang="en-US" sz="1050" dirty="0"/>
          </a:p>
        </p:txBody>
      </p:sp>
      <p:sp>
        <p:nvSpPr>
          <p:cNvPr id="24" name="Text 4"/>
          <p:cNvSpPr/>
          <p:nvPr/>
        </p:nvSpPr>
        <p:spPr>
          <a:xfrm>
            <a:off x="4120753" y="2324100"/>
            <a:ext cx="1413718" cy="495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FFFFFF"/>
                </a:solidFill>
              </a:rPr>
              <a:t>借方账户</a:t>
            </a:r>
            <a:endParaRPr lang="en-US" sz="1050" dirty="0"/>
          </a:p>
        </p:txBody>
      </p:sp>
      <p:sp>
        <p:nvSpPr>
          <p:cNvPr id="25" name="Text 5"/>
          <p:cNvSpPr/>
          <p:nvPr/>
        </p:nvSpPr>
        <p:spPr>
          <a:xfrm>
            <a:off x="5991671" y="2324100"/>
            <a:ext cx="1413718" cy="495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FFFFFF"/>
                </a:solidFill>
              </a:rPr>
              <a:t>贷方账户</a:t>
            </a:r>
            <a:endParaRPr lang="en-US" sz="1050" dirty="0"/>
          </a:p>
        </p:txBody>
      </p:sp>
      <p:sp>
        <p:nvSpPr>
          <p:cNvPr id="26" name="Text 6"/>
          <p:cNvSpPr/>
          <p:nvPr/>
        </p:nvSpPr>
        <p:spPr>
          <a:xfrm>
            <a:off x="7862590" y="2324100"/>
            <a:ext cx="3338810" cy="495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FFFFFF"/>
                </a:solidFill>
              </a:rPr>
              <a:t>方向变化</a:t>
            </a:r>
            <a:endParaRPr lang="en-US" sz="1050" dirty="0"/>
          </a:p>
        </p:txBody>
      </p:sp>
      <p:sp>
        <p:nvSpPr>
          <p:cNvPr id="27" name="Text 7"/>
          <p:cNvSpPr/>
          <p:nvPr/>
        </p:nvSpPr>
        <p:spPr>
          <a:xfrm>
            <a:off x="990600" y="2819400"/>
            <a:ext cx="2672953" cy="51435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111827"/>
                </a:solidFill>
              </a:rPr>
              <a:t>用银行存款购买设备</a:t>
            </a:r>
            <a:endParaRPr lang="en-US" sz="1050" dirty="0"/>
          </a:p>
        </p:txBody>
      </p:sp>
      <p:sp>
        <p:nvSpPr>
          <p:cNvPr id="28" name="Text 8"/>
          <p:cNvSpPr/>
          <p:nvPr/>
        </p:nvSpPr>
        <p:spPr>
          <a:xfrm>
            <a:off x="4120753" y="2819400"/>
            <a:ext cx="1413718" cy="51435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</a:rPr>
              <a:t>固定资产</a:t>
            </a:r>
            <a:endParaRPr lang="en-US" sz="1050" dirty="0"/>
          </a:p>
        </p:txBody>
      </p:sp>
      <p:sp>
        <p:nvSpPr>
          <p:cNvPr id="29" name="Text 9"/>
          <p:cNvSpPr/>
          <p:nvPr/>
        </p:nvSpPr>
        <p:spPr>
          <a:xfrm>
            <a:off x="5991671" y="2819400"/>
            <a:ext cx="1413718" cy="51435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</a:rPr>
              <a:t>货币资金</a:t>
            </a:r>
            <a:endParaRPr lang="en-US" sz="1050" dirty="0"/>
          </a:p>
        </p:txBody>
      </p:sp>
      <p:sp>
        <p:nvSpPr>
          <p:cNvPr id="30" name="Text 10"/>
          <p:cNvSpPr/>
          <p:nvPr/>
        </p:nvSpPr>
        <p:spPr>
          <a:xfrm>
            <a:off x="8005465" y="2971800"/>
            <a:ext cx="2613660" cy="1905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</a:rPr>
              <a:t>资产增加</a:t>
            </a:r>
            <a:r>
              <a:rPr lang="en-US" sz="10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/</a:t>
            </a:r>
            <a:r>
              <a:rPr lang="en-US" sz="1050" dirty="0">
                <a:solidFill>
                  <a:srgbClr val="000000"/>
                </a:solidFill>
              </a:rPr>
              <a:t>资产减少</a:t>
            </a:r>
            <a:endParaRPr lang="en-US" sz="1050" dirty="0"/>
          </a:p>
        </p:txBody>
      </p:sp>
      <p:sp>
        <p:nvSpPr>
          <p:cNvPr id="31" name="Text 11"/>
          <p:cNvSpPr/>
          <p:nvPr/>
        </p:nvSpPr>
        <p:spPr>
          <a:xfrm>
            <a:off x="990600" y="3333750"/>
            <a:ext cx="2672953" cy="51435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111827"/>
                </a:solidFill>
              </a:rPr>
              <a:t>销售商品并收到现金</a:t>
            </a:r>
            <a:endParaRPr lang="en-US" sz="1050" dirty="0"/>
          </a:p>
        </p:txBody>
      </p:sp>
      <p:sp>
        <p:nvSpPr>
          <p:cNvPr id="32" name="Text 12"/>
          <p:cNvSpPr/>
          <p:nvPr/>
        </p:nvSpPr>
        <p:spPr>
          <a:xfrm>
            <a:off x="4120753" y="3333750"/>
            <a:ext cx="1413718" cy="51435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</a:rPr>
              <a:t>货币资金</a:t>
            </a:r>
            <a:endParaRPr lang="en-US" sz="1050" dirty="0"/>
          </a:p>
        </p:txBody>
      </p:sp>
      <p:sp>
        <p:nvSpPr>
          <p:cNvPr id="33" name="Text 13"/>
          <p:cNvSpPr/>
          <p:nvPr/>
        </p:nvSpPr>
        <p:spPr>
          <a:xfrm>
            <a:off x="5991671" y="3333750"/>
            <a:ext cx="1413718" cy="51435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</a:rPr>
              <a:t>营业收入</a:t>
            </a:r>
            <a:endParaRPr lang="en-US" sz="1050" dirty="0"/>
          </a:p>
        </p:txBody>
      </p:sp>
      <p:sp>
        <p:nvSpPr>
          <p:cNvPr id="34" name="Text 14"/>
          <p:cNvSpPr/>
          <p:nvPr/>
        </p:nvSpPr>
        <p:spPr>
          <a:xfrm>
            <a:off x="8005465" y="3486150"/>
            <a:ext cx="2613660" cy="1905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</a:rPr>
              <a:t>资产增加</a:t>
            </a:r>
            <a:r>
              <a:rPr lang="en-US" sz="10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/</a:t>
            </a:r>
            <a:r>
              <a:rPr lang="en-US" sz="1050" dirty="0">
                <a:solidFill>
                  <a:srgbClr val="000000"/>
                </a:solidFill>
              </a:rPr>
              <a:t>收入增加</a:t>
            </a:r>
            <a:endParaRPr lang="en-US" sz="1050" dirty="0"/>
          </a:p>
        </p:txBody>
      </p:sp>
      <p:sp>
        <p:nvSpPr>
          <p:cNvPr id="35" name="Text 15"/>
          <p:cNvSpPr/>
          <p:nvPr/>
        </p:nvSpPr>
        <p:spPr>
          <a:xfrm>
            <a:off x="1209675" y="5676900"/>
            <a:ext cx="102108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A3B5C"/>
                </a:solidFill>
              </a:rPr>
              <a:t>核心记忆口诀</a:t>
            </a:r>
            <a:endParaRPr lang="en-US" sz="1500" dirty="0"/>
          </a:p>
        </p:txBody>
      </p:sp>
      <p:sp>
        <p:nvSpPr>
          <p:cNvPr id="36" name="Text 16"/>
          <p:cNvSpPr/>
          <p:nvPr/>
        </p:nvSpPr>
        <p:spPr>
          <a:xfrm>
            <a:off x="1104900" y="6134100"/>
            <a:ext cx="48006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</a:rPr>
              <a:t>资产 / 费用类账户</a:t>
            </a:r>
            <a:endParaRPr lang="en-US" sz="1350" dirty="0"/>
          </a:p>
        </p:txBody>
      </p:sp>
      <p:sp>
        <p:nvSpPr>
          <p:cNvPr id="37" name="Text 17"/>
          <p:cNvSpPr/>
          <p:nvPr/>
        </p:nvSpPr>
        <p:spPr>
          <a:xfrm>
            <a:off x="1104900" y="6400800"/>
            <a:ext cx="48006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</a:rPr>
              <a:t>借增贷减 </a:t>
            </a:r>
            <a:endParaRPr lang="en-US" sz="1350" dirty="0"/>
          </a:p>
        </p:txBody>
      </p:sp>
      <p:sp>
        <p:nvSpPr>
          <p:cNvPr id="38" name="Text 18"/>
          <p:cNvSpPr/>
          <p:nvPr/>
        </p:nvSpPr>
        <p:spPr>
          <a:xfrm>
            <a:off x="6286500" y="6134100"/>
            <a:ext cx="48006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</a:rPr>
              <a:t>负债 / 权益 / 收入类账户</a:t>
            </a:r>
            <a:endParaRPr lang="en-US" sz="1350" dirty="0"/>
          </a:p>
        </p:txBody>
      </p:sp>
      <p:sp>
        <p:nvSpPr>
          <p:cNvPr id="39" name="Text 19"/>
          <p:cNvSpPr/>
          <p:nvPr/>
        </p:nvSpPr>
        <p:spPr>
          <a:xfrm>
            <a:off x="6286500" y="6400800"/>
            <a:ext cx="48006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</a:rPr>
              <a:t>借减贷增 </a:t>
            </a:r>
            <a:endParaRPr lang="en-US" sz="1350" dirty="0"/>
          </a:p>
        </p:txBody>
      </p:sp>
      <p:sp>
        <p:nvSpPr>
          <p:cNvPr id="40" name="Text 20"/>
          <p:cNvSpPr/>
          <p:nvPr/>
        </p:nvSpPr>
        <p:spPr>
          <a:xfrm>
            <a:off x="990600" y="6896100"/>
            <a:ext cx="1061466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</a:rPr>
              <a:t>提示：“借”和“贷”是记账符号，分别代表账户的左方和右方，其增减含义取决于账户的性质。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-635" y="-635"/>
          <a:ext cx="12192635" cy="6859270"/>
        </p:xfrm>
        <a:graphic>
          <a:graphicData uri="http://schemas.openxmlformats.org/drawingml/2006/table">
            <a:tbl>
              <a:tblPr/>
              <a:tblGrid>
                <a:gridCol w="5500370"/>
                <a:gridCol w="2230755"/>
                <a:gridCol w="2230755"/>
                <a:gridCol w="2230755"/>
              </a:tblGrid>
              <a:tr h="52705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利润表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333375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会企02表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编制单位: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202309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单位:元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项</a:t>
                      </a: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   </a:t>
                      </a: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目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行数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本月数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本年累计数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一、主营业务收入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160377.36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7138023.35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减：主营业务成本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120283.02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5640585.94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0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    </a:t>
                      </a: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主营业务税金及附加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2768.75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二、主营业务利润（亏损以“-”号填列)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40094.34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1494668.66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加：其他业务利润（亏损以“-”号填列）</a:t>
                      </a: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11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减：营业费用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    </a:t>
                      </a: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管理费用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74992.83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606254.32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    </a:t>
                      </a: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财务费用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19.74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570.01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三、营业利润（亏损以“-”号填列）</a:t>
                      </a: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-34918.23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887844.33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加：投资收益（损失以“-”号填列）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19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   </a:t>
                      </a: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补贴收入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22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0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   </a:t>
                      </a: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营业外收入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23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856.65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减：营业外支出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四、利润总额（亏损总额以“-”号填列）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-34918.23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888700.98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减：所得税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五、净利润（净亏损以“-”号填列）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-34918.23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888700.98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8077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1582400" cy="746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647950"/>
            <a:ext cx="10363200" cy="3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257550"/>
            <a:ext cx="609600" cy="609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013" y="3448050"/>
            <a:ext cx="257175" cy="228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2688" y="3619500"/>
            <a:ext cx="200025" cy="2286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3162300"/>
            <a:ext cx="609600" cy="6096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5213" y="3352800"/>
            <a:ext cx="257175" cy="2286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4888" y="3619500"/>
            <a:ext cx="200025" cy="2286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200" y="3257550"/>
            <a:ext cx="609600" cy="6096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1700" y="3448050"/>
            <a:ext cx="228600" cy="2286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088" y="3619500"/>
            <a:ext cx="200025" cy="2286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3400" y="3067050"/>
            <a:ext cx="609600" cy="6096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2475" y="3257550"/>
            <a:ext cx="171450" cy="2286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9288" y="3619500"/>
            <a:ext cx="200025" cy="2286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5600" y="3257550"/>
            <a:ext cx="609600" cy="6096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06100" y="3448050"/>
            <a:ext cx="228600" cy="2286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8150" y="5372100"/>
            <a:ext cx="200025" cy="2286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6775" y="4781550"/>
            <a:ext cx="609600" cy="6096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67275" y="4972050"/>
            <a:ext cx="228600" cy="2286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4975" y="5372100"/>
            <a:ext cx="200025" cy="2286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43600" y="5010150"/>
            <a:ext cx="609600" cy="6096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62675" y="5200650"/>
            <a:ext cx="171450" cy="2286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5372100"/>
            <a:ext cx="200025" cy="2286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10425" y="5010150"/>
            <a:ext cx="609600" cy="6096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00925" y="5200650"/>
            <a:ext cx="228600" cy="2286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8625" y="5372100"/>
            <a:ext cx="200025" cy="2286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77250" y="5010150"/>
            <a:ext cx="609600" cy="6096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53463" y="5200650"/>
            <a:ext cx="257175" cy="228600"/>
          </a:xfrm>
          <a:prstGeom prst="rect">
            <a:avLst/>
          </a:prstGeom>
        </p:spPr>
      </p:pic>
      <p:sp>
        <p:nvSpPr>
          <p:cNvPr id="32" name="Text 0"/>
          <p:cNvSpPr/>
          <p:nvPr/>
        </p:nvSpPr>
        <p:spPr>
          <a:xfrm>
            <a:off x="762000" y="762000"/>
            <a:ext cx="106680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A3B5C"/>
                </a:solidFill>
              </a:rPr>
              <a:t>利润 = 收入 - 成本 - 费用</a:t>
            </a:r>
            <a:endParaRPr lang="en-US" sz="3600" dirty="0"/>
          </a:p>
        </p:txBody>
      </p:sp>
      <p:sp>
        <p:nvSpPr>
          <p:cNvPr id="33" name="Text 1"/>
          <p:cNvSpPr/>
          <p:nvPr/>
        </p:nvSpPr>
        <p:spPr>
          <a:xfrm>
            <a:off x="762000" y="1371600"/>
            <a:ext cx="106680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</a:rPr>
              <a:t>利润表结构：从营业收入到净利润的递进计算</a:t>
            </a:r>
            <a:endParaRPr lang="en-US" sz="1500" dirty="0"/>
          </a:p>
        </p:txBody>
      </p:sp>
      <p:sp>
        <p:nvSpPr>
          <p:cNvPr id="34" name="Text 2"/>
          <p:cNvSpPr/>
          <p:nvPr/>
        </p:nvSpPr>
        <p:spPr>
          <a:xfrm>
            <a:off x="1028700" y="3943350"/>
            <a:ext cx="857885" cy="27749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</a:rPr>
              <a:t>营业收入</a:t>
            </a:r>
            <a:endParaRPr lang="en-US" sz="1350" dirty="0"/>
          </a:p>
        </p:txBody>
      </p:sp>
      <p:sp>
        <p:nvSpPr>
          <p:cNvPr id="35" name="Text 3"/>
          <p:cNvSpPr/>
          <p:nvPr/>
        </p:nvSpPr>
        <p:spPr>
          <a:xfrm>
            <a:off x="3390900" y="3848100"/>
            <a:ext cx="857885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</a:rPr>
              <a:t>减：成本</a:t>
            </a:r>
            <a:endParaRPr lang="en-US" sz="1350" dirty="0"/>
          </a:p>
        </p:txBody>
      </p:sp>
      <p:sp>
        <p:nvSpPr>
          <p:cNvPr id="36" name="Text 4"/>
          <p:cNvSpPr/>
          <p:nvPr/>
        </p:nvSpPr>
        <p:spPr>
          <a:xfrm>
            <a:off x="3419475" y="4114800"/>
            <a:ext cx="62865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</a:rPr>
              <a:t>(营业成本)</a:t>
            </a:r>
            <a:endParaRPr lang="en-US" sz="1050" dirty="0"/>
          </a:p>
        </p:txBody>
      </p:sp>
      <p:sp>
        <p:nvSpPr>
          <p:cNvPr id="37" name="Text 5"/>
          <p:cNvSpPr/>
          <p:nvPr/>
        </p:nvSpPr>
        <p:spPr>
          <a:xfrm>
            <a:off x="5695950" y="3943350"/>
            <a:ext cx="857250" cy="22923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</a:rPr>
              <a:t>毛利</a:t>
            </a:r>
            <a:endParaRPr lang="en-US" sz="1350" dirty="0"/>
          </a:p>
        </p:txBody>
      </p:sp>
      <p:sp>
        <p:nvSpPr>
          <p:cNvPr id="38" name="Text 6"/>
          <p:cNvSpPr/>
          <p:nvPr/>
        </p:nvSpPr>
        <p:spPr>
          <a:xfrm>
            <a:off x="8079740" y="3752850"/>
            <a:ext cx="858520" cy="26797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</a:rPr>
              <a:t>减：费用</a:t>
            </a:r>
            <a:endParaRPr lang="en-US" sz="1350" dirty="0"/>
          </a:p>
        </p:txBody>
      </p:sp>
      <p:sp>
        <p:nvSpPr>
          <p:cNvPr id="39" name="Text 7"/>
          <p:cNvSpPr/>
          <p:nvPr/>
        </p:nvSpPr>
        <p:spPr>
          <a:xfrm>
            <a:off x="8001000" y="4019550"/>
            <a:ext cx="914400" cy="381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</a:rPr>
              <a:t>(销售、管理、财务)</a:t>
            </a:r>
            <a:endParaRPr lang="en-US" sz="1050" dirty="0"/>
          </a:p>
        </p:txBody>
      </p:sp>
      <p:sp>
        <p:nvSpPr>
          <p:cNvPr id="40" name="Text 8"/>
          <p:cNvSpPr/>
          <p:nvPr/>
        </p:nvSpPr>
        <p:spPr>
          <a:xfrm>
            <a:off x="10457180" y="3943350"/>
            <a:ext cx="794385" cy="28765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</a:rPr>
              <a:t>营业利润</a:t>
            </a:r>
            <a:endParaRPr lang="en-US" sz="1350" dirty="0"/>
          </a:p>
        </p:txBody>
      </p:sp>
      <p:sp>
        <p:nvSpPr>
          <p:cNvPr id="41" name="Text 9"/>
          <p:cNvSpPr/>
          <p:nvPr/>
        </p:nvSpPr>
        <p:spPr>
          <a:xfrm>
            <a:off x="4448175" y="5467350"/>
            <a:ext cx="1080135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</a:rPr>
              <a:t>加减：营业外</a:t>
            </a:r>
            <a:endParaRPr lang="en-US" sz="1350" dirty="0"/>
          </a:p>
        </p:txBody>
      </p:sp>
      <p:sp>
        <p:nvSpPr>
          <p:cNvPr id="42" name="Text 10"/>
          <p:cNvSpPr/>
          <p:nvPr/>
        </p:nvSpPr>
        <p:spPr>
          <a:xfrm>
            <a:off x="4800600" y="6000750"/>
            <a:ext cx="36195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</a:rPr>
              <a:t>(收支)</a:t>
            </a:r>
            <a:endParaRPr lang="en-US" sz="1050" dirty="0"/>
          </a:p>
        </p:txBody>
      </p:sp>
      <p:sp>
        <p:nvSpPr>
          <p:cNvPr id="43" name="Text 11"/>
          <p:cNvSpPr/>
          <p:nvPr/>
        </p:nvSpPr>
        <p:spPr>
          <a:xfrm>
            <a:off x="5866130" y="5695950"/>
            <a:ext cx="794385" cy="28384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</a:rPr>
              <a:t>利润总额</a:t>
            </a:r>
            <a:endParaRPr lang="en-US" sz="1350" dirty="0"/>
          </a:p>
        </p:txBody>
      </p:sp>
      <p:sp>
        <p:nvSpPr>
          <p:cNvPr id="44" name="Text 12"/>
          <p:cNvSpPr/>
          <p:nvPr/>
        </p:nvSpPr>
        <p:spPr>
          <a:xfrm>
            <a:off x="7001510" y="5695950"/>
            <a:ext cx="1003300" cy="28765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</a:rPr>
              <a:t>减：所得税</a:t>
            </a:r>
            <a:endParaRPr lang="en-US" sz="1350" dirty="0"/>
          </a:p>
        </p:txBody>
      </p:sp>
      <p:sp>
        <p:nvSpPr>
          <p:cNvPr id="45" name="Text 13"/>
          <p:cNvSpPr/>
          <p:nvPr/>
        </p:nvSpPr>
        <p:spPr>
          <a:xfrm>
            <a:off x="8457565" y="5695950"/>
            <a:ext cx="677545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</a:rPr>
              <a:t>净利润</a:t>
            </a:r>
            <a:endParaRPr lang="en-US" sz="1350" dirty="0"/>
          </a:p>
        </p:txBody>
      </p:sp>
      <p:sp>
        <p:nvSpPr>
          <p:cNvPr id="46" name="Text 14"/>
          <p:cNvSpPr/>
          <p:nvPr/>
        </p:nvSpPr>
        <p:spPr>
          <a:xfrm>
            <a:off x="762000" y="7048500"/>
            <a:ext cx="106680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i="1" dirty="0">
                <a:solidFill>
                  <a:srgbClr val="4B5563"/>
                </a:solidFill>
              </a:rPr>
              <a:t>每一步的减项都影响着最终的盈利能力</a:t>
            </a:r>
            <a:endParaRPr lang="en-US" sz="13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8077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1582400" cy="746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95400"/>
            <a:ext cx="914400" cy="3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305050"/>
            <a:ext cx="4267200" cy="2095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63" y="2665214"/>
            <a:ext cx="219075" cy="2857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4550" y="2901107"/>
            <a:ext cx="342900" cy="342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2305050"/>
            <a:ext cx="4267200" cy="2095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5425" y="2665214"/>
            <a:ext cx="361950" cy="2857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000" y="5541764"/>
            <a:ext cx="285750" cy="2857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0" y="5541764"/>
            <a:ext cx="285750" cy="2857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0" y="6819900"/>
            <a:ext cx="10668000" cy="4953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71738" y="7106543"/>
            <a:ext cx="133350" cy="17145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762000" y="762000"/>
            <a:ext cx="106680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A3B5C"/>
                </a:solidFill>
              </a:rPr>
              <a:t>净利润去哪儿了？</a:t>
            </a:r>
            <a:endParaRPr lang="en-US" sz="3600" dirty="0"/>
          </a:p>
        </p:txBody>
      </p:sp>
      <p:sp>
        <p:nvSpPr>
          <p:cNvPr id="16" name="Text 1"/>
          <p:cNvSpPr/>
          <p:nvPr/>
        </p:nvSpPr>
        <p:spPr>
          <a:xfrm>
            <a:off x="1066800" y="3105150"/>
            <a:ext cx="36576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C6A43F"/>
                </a:solidFill>
              </a:rPr>
              <a:t>利润表</a:t>
            </a:r>
            <a:endParaRPr lang="en-US" sz="1800" dirty="0"/>
          </a:p>
        </p:txBody>
      </p:sp>
      <p:sp>
        <p:nvSpPr>
          <p:cNvPr id="17" name="Text 2"/>
          <p:cNvSpPr/>
          <p:nvPr/>
        </p:nvSpPr>
        <p:spPr>
          <a:xfrm>
            <a:off x="1066800" y="3486150"/>
            <a:ext cx="36576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</a:rPr>
              <a:t>净利润</a:t>
            </a:r>
            <a:endParaRPr lang="en-US" sz="1500" dirty="0"/>
          </a:p>
        </p:txBody>
      </p:sp>
      <p:sp>
        <p:nvSpPr>
          <p:cNvPr id="18" name="Text 3"/>
          <p:cNvSpPr/>
          <p:nvPr/>
        </p:nvSpPr>
        <p:spPr>
          <a:xfrm>
            <a:off x="1066800" y="3829050"/>
            <a:ext cx="36576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一段时期内经营成果的最终体现</a:t>
            </a:r>
            <a:endParaRPr lang="en-US" sz="1350" dirty="0"/>
          </a:p>
        </p:txBody>
      </p:sp>
      <p:sp>
        <p:nvSpPr>
          <p:cNvPr id="19" name="Text 4"/>
          <p:cNvSpPr/>
          <p:nvPr/>
        </p:nvSpPr>
        <p:spPr>
          <a:xfrm>
            <a:off x="5715000" y="3320415"/>
            <a:ext cx="914400" cy="285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74151"/>
                </a:solidFill>
              </a:rPr>
              <a:t>期末结转</a:t>
            </a:r>
            <a:endParaRPr lang="en-US" sz="1500" dirty="0"/>
          </a:p>
        </p:txBody>
      </p:sp>
      <p:sp>
        <p:nvSpPr>
          <p:cNvPr id="20" name="Text 5"/>
          <p:cNvSpPr/>
          <p:nvPr/>
        </p:nvSpPr>
        <p:spPr>
          <a:xfrm>
            <a:off x="5924550" y="3586907"/>
            <a:ext cx="3429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6B7280"/>
                </a:solidFill>
              </a:rPr>
              <a:t>转入</a:t>
            </a:r>
            <a:endParaRPr lang="en-US" sz="1350" dirty="0"/>
          </a:p>
        </p:txBody>
      </p:sp>
      <p:sp>
        <p:nvSpPr>
          <p:cNvPr id="21" name="Text 6"/>
          <p:cNvSpPr/>
          <p:nvPr/>
        </p:nvSpPr>
        <p:spPr>
          <a:xfrm>
            <a:off x="7467600" y="3105150"/>
            <a:ext cx="36576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C6A43F"/>
                </a:solidFill>
              </a:rPr>
              <a:t>资产负债表</a:t>
            </a:r>
            <a:endParaRPr lang="en-US" sz="1800" dirty="0"/>
          </a:p>
        </p:txBody>
      </p:sp>
      <p:sp>
        <p:nvSpPr>
          <p:cNvPr id="22" name="Text 7"/>
          <p:cNvSpPr/>
          <p:nvPr/>
        </p:nvSpPr>
        <p:spPr>
          <a:xfrm>
            <a:off x="7467600" y="3486150"/>
            <a:ext cx="36576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</a:rPr>
              <a:t>未分配利润</a:t>
            </a:r>
            <a:endParaRPr lang="en-US" sz="1500" dirty="0"/>
          </a:p>
        </p:txBody>
      </p:sp>
      <p:sp>
        <p:nvSpPr>
          <p:cNvPr id="23" name="Text 8"/>
          <p:cNvSpPr/>
          <p:nvPr/>
        </p:nvSpPr>
        <p:spPr>
          <a:xfrm>
            <a:off x="7467600" y="3829050"/>
            <a:ext cx="36576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所有者权益的重要组成部分</a:t>
            </a:r>
            <a:endParaRPr lang="en-US" sz="1350" dirty="0"/>
          </a:p>
        </p:txBody>
      </p:sp>
      <p:sp>
        <p:nvSpPr>
          <p:cNvPr id="24" name="Text 9"/>
          <p:cNvSpPr/>
          <p:nvPr/>
        </p:nvSpPr>
        <p:spPr>
          <a:xfrm>
            <a:off x="762000" y="4857750"/>
            <a:ext cx="106680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核心影响：净利润直接改变股东权益</a:t>
            </a:r>
            <a:endParaRPr lang="en-US" sz="1800" dirty="0"/>
          </a:p>
        </p:txBody>
      </p:sp>
      <p:sp>
        <p:nvSpPr>
          <p:cNvPr id="25" name="Text 10"/>
          <p:cNvSpPr/>
          <p:nvPr/>
        </p:nvSpPr>
        <p:spPr>
          <a:xfrm>
            <a:off x="4591050" y="5391150"/>
            <a:ext cx="120015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</a:rPr>
              <a:t>赚钱</a:t>
            </a:r>
            <a:endParaRPr lang="en-US" sz="1500" dirty="0"/>
          </a:p>
        </p:txBody>
      </p:sp>
      <p:sp>
        <p:nvSpPr>
          <p:cNvPr id="26" name="Text 11"/>
          <p:cNvSpPr/>
          <p:nvPr/>
        </p:nvSpPr>
        <p:spPr>
          <a:xfrm>
            <a:off x="4591050" y="5657850"/>
            <a:ext cx="24003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增加所有者权益</a:t>
            </a:r>
            <a:endParaRPr lang="en-US" sz="1350" dirty="0"/>
          </a:p>
        </p:txBody>
      </p:sp>
      <p:sp>
        <p:nvSpPr>
          <p:cNvPr id="27" name="Text 12"/>
          <p:cNvSpPr/>
          <p:nvPr/>
        </p:nvSpPr>
        <p:spPr>
          <a:xfrm>
            <a:off x="6800850" y="5391150"/>
            <a:ext cx="120015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</a:rPr>
              <a:t>亏钱</a:t>
            </a:r>
            <a:endParaRPr lang="en-US" sz="1500" dirty="0"/>
          </a:p>
        </p:txBody>
      </p:sp>
      <p:sp>
        <p:nvSpPr>
          <p:cNvPr id="28" name="Text 13"/>
          <p:cNvSpPr/>
          <p:nvPr/>
        </p:nvSpPr>
        <p:spPr>
          <a:xfrm>
            <a:off x="6800850" y="5657850"/>
            <a:ext cx="24003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减少所有者权益</a:t>
            </a:r>
            <a:endParaRPr lang="en-US" sz="1350" dirty="0"/>
          </a:p>
        </p:txBody>
      </p:sp>
      <p:sp>
        <p:nvSpPr>
          <p:cNvPr id="29" name="Text 14"/>
          <p:cNvSpPr/>
          <p:nvPr/>
        </p:nvSpPr>
        <p:spPr>
          <a:xfrm>
            <a:off x="762000" y="7048500"/>
            <a:ext cx="106680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6B7280"/>
                </a:solidFill>
              </a:rPr>
              <a:t> 利润表与资产负债表通过“未分配利润”科目紧密相连，构成了财务报表勾稽关系的关键一环。</a:t>
            </a:r>
            <a:endParaRPr lang="en-US" sz="13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35" y="0"/>
          <a:ext cx="12121515" cy="6769735"/>
        </p:xfrm>
        <a:graphic>
          <a:graphicData uri="http://schemas.openxmlformats.org/drawingml/2006/table">
            <a:tbl>
              <a:tblPr/>
              <a:tblGrid>
                <a:gridCol w="6247765"/>
                <a:gridCol w="873760"/>
                <a:gridCol w="2499995"/>
                <a:gridCol w="2499995"/>
              </a:tblGrid>
              <a:tr h="361315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现金流量表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220345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会小企03表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编制单位：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2023年12月31日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单位:元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1">
                          <a:solidFill>
                            <a:srgbClr val="FFFFFF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项</a:t>
                      </a:r>
                      <a:r>
                        <a:rPr lang="en-US" sz="800" b="1">
                          <a:solidFill>
                            <a:srgbClr val="FFFFFF"/>
                          </a:solidFill>
                          <a:latin typeface="微软雅黑" charset="-122"/>
                        </a:rPr>
                        <a:t>  </a:t>
                      </a:r>
                      <a:r>
                        <a:rPr lang="zh-CN" sz="800" b="1">
                          <a:solidFill>
                            <a:srgbClr val="FFFFFF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目</a:t>
                      </a:r>
                      <a:endParaRPr lang="en-US" altLang="en-US" sz="800" b="1">
                        <a:solidFill>
                          <a:srgbClr val="FFFFFF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0ABA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1">
                          <a:solidFill>
                            <a:srgbClr val="FFFFFF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行次</a:t>
                      </a:r>
                      <a:endParaRPr lang="en-US" altLang="en-US" sz="800" b="1">
                        <a:solidFill>
                          <a:srgbClr val="FFFFFF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0ABA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1">
                          <a:solidFill>
                            <a:srgbClr val="FFFFFF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本年累计金额</a:t>
                      </a:r>
                      <a:endParaRPr lang="en-US" altLang="en-US" sz="800" b="1">
                        <a:solidFill>
                          <a:srgbClr val="FFFFFF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0ABA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1">
                          <a:solidFill>
                            <a:srgbClr val="FFFFFF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本期金额</a:t>
                      </a:r>
                      <a:endParaRPr lang="en-US" altLang="en-US" sz="800" b="1">
                        <a:solidFill>
                          <a:srgbClr val="FFFFFF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0ABA1"/>
                    </a:solidFill>
                  </a:tcPr>
                </a:tc>
              </a:tr>
              <a:tr h="2197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一、经营活动产生的现金流量：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7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       </a:t>
                      </a: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销售产成品、商品、提供劳务收到的现金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1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6,423,249.35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115,713.00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</a:tr>
              <a:tr h="2197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       </a:t>
                      </a: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收到其他与经营活动有关的现金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2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15,733.83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729.42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7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       </a:t>
                      </a: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购买原材料、商品、接受劳务支付的现金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3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4,520,467.03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263,832.91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</a:tr>
              <a:tr h="2197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       </a:t>
                      </a: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支付的职工薪酬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4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1,632,130.36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151,685.15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7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       </a:t>
                      </a: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支付的税费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5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174,510.40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1,745.80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</a:tr>
              <a:tr h="2197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       </a:t>
                      </a: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支付其他与经营活动有关的现金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6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4,829,208.06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818,106.58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7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           </a:t>
                      </a: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经营活动产生的现金流量净额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7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-4,717,332.67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-1,118,928.02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</a:tr>
              <a:tr h="2197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二、投资活动产生的现金流量：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7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       </a:t>
                      </a: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收回短期投资、长期债券投资和长期股权投资收到的现金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8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0.01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</a:tr>
              <a:tr h="2197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       </a:t>
                      </a: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取得投资收益收到的现金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9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       </a:t>
                      </a: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处置固定资产、无形资产和其他非流动资产收回的现金净额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10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</a:tr>
              <a:tr h="2203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       </a:t>
                      </a: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短期投资、长期债券投资和长期股权投资支付的现金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11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       </a:t>
                      </a: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购建固定资产、无形资产和其他非流动资产支付的现金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12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247,857.44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</a:tr>
              <a:tr h="2203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           </a:t>
                      </a: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投资活动产生的现金流量净额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13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-247,857.43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三、筹资活动产生的现金流量：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</a:tr>
              <a:tr h="2203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       </a:t>
                      </a: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取得借款收到的现金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14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2,500,000.00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1,000,000.00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       </a:t>
                      </a: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吸收投资者投资收到的现金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15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</a:tr>
              <a:tr h="2203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       </a:t>
                      </a: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偿还借款本金支付的现金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16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       </a:t>
                      </a: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偿还借款利息支付的现金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17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</a:tr>
              <a:tr h="2203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       </a:t>
                      </a: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分配利润支付的现金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18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           </a:t>
                      </a: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筹资活动产生的现金流量净额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19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2,500,000.00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1,000,000.00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</a:tr>
              <a:tr h="2203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四、现金净增加额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20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-2,465,190.10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-118,928.02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加：期初现金余额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21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3,158,460.51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812,198.43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1"/>
                    </a:solidFill>
                  </a:tcPr>
                </a:tc>
              </a:tr>
              <a:tr h="2203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五、期末现金余额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6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22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693,270.41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700" b="0">
                          <a:solidFill>
                            <a:srgbClr val="000000"/>
                          </a:solidFill>
                          <a:latin typeface="微软雅黑" charset="-122"/>
                        </a:rPr>
                        <a:t>693,270.41 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单位负责人：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财务主管：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微软雅黑" charset="-122"/>
                        </a:rPr>
                        <a:t>制表人：</a:t>
                      </a:r>
                      <a:endParaRPr lang="en-US" altLang="en-US" sz="700" b="0">
                        <a:solidFill>
                          <a:srgbClr val="000000"/>
                        </a:solidFill>
                        <a:latin typeface="微软雅黑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8077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1582400" cy="746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95400"/>
            <a:ext cx="1219200" cy="3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714500"/>
            <a:ext cx="3403550" cy="40767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998464"/>
            <a:ext cx="323850" cy="2857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3162300"/>
            <a:ext cx="13335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3467100"/>
            <a:ext cx="13335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3771900"/>
            <a:ext cx="13335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4114800"/>
            <a:ext cx="2946350" cy="381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4150" y="1714500"/>
            <a:ext cx="3403550" cy="40767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750" y="1998464"/>
            <a:ext cx="285750" cy="2857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2750" y="3162300"/>
            <a:ext cx="142875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2750" y="3467100"/>
            <a:ext cx="142875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2750" y="3771900"/>
            <a:ext cx="142875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6301" y="1714500"/>
            <a:ext cx="3403550" cy="40767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4901" y="1998464"/>
            <a:ext cx="323850" cy="2857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54901" y="3162300"/>
            <a:ext cx="142875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54901" y="3467100"/>
            <a:ext cx="142875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54901" y="3771900"/>
            <a:ext cx="142875" cy="152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0" y="6096000"/>
            <a:ext cx="10668000" cy="12192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2500" y="6367463"/>
            <a:ext cx="170557" cy="170557"/>
          </a:xfrm>
          <a:prstGeom prst="rect">
            <a:avLst/>
          </a:prstGeom>
        </p:spPr>
      </p:pic>
      <p:sp>
        <p:nvSpPr>
          <p:cNvPr id="24" name="Text 0"/>
          <p:cNvSpPr/>
          <p:nvPr/>
        </p:nvSpPr>
        <p:spPr>
          <a:xfrm>
            <a:off x="762000" y="762000"/>
            <a:ext cx="106680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A3B5C"/>
                </a:solidFill>
              </a:rPr>
              <a:t>现金流的三种活动</a:t>
            </a:r>
            <a:endParaRPr lang="en-US" sz="3600" dirty="0"/>
          </a:p>
        </p:txBody>
      </p:sp>
      <p:sp>
        <p:nvSpPr>
          <p:cNvPr id="25" name="Text 1"/>
          <p:cNvSpPr/>
          <p:nvPr/>
        </p:nvSpPr>
        <p:spPr>
          <a:xfrm>
            <a:off x="1428750" y="1962150"/>
            <a:ext cx="22860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经营现金流</a:t>
            </a:r>
            <a:endParaRPr lang="en-US" sz="1800" dirty="0"/>
          </a:p>
        </p:txBody>
      </p:sp>
      <p:sp>
        <p:nvSpPr>
          <p:cNvPr id="26" name="Text 2"/>
          <p:cNvSpPr/>
          <p:nvPr/>
        </p:nvSpPr>
        <p:spPr>
          <a:xfrm>
            <a:off x="990600" y="2438400"/>
            <a:ext cx="2946350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企业的核心生命线，反映日常业务创造现金的能力。</a:t>
            </a:r>
            <a:endParaRPr lang="en-US" sz="1350" dirty="0"/>
          </a:p>
        </p:txBody>
      </p:sp>
      <p:sp>
        <p:nvSpPr>
          <p:cNvPr id="27" name="Text 3"/>
          <p:cNvSpPr/>
          <p:nvPr/>
        </p:nvSpPr>
        <p:spPr>
          <a:xfrm>
            <a:off x="1200150" y="3124200"/>
            <a:ext cx="4145280" cy="228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</a:rPr>
              <a:t>销售商品、提供劳务收到的现金</a:t>
            </a:r>
            <a:endParaRPr lang="en-US" sz="1200" dirty="0"/>
          </a:p>
        </p:txBody>
      </p:sp>
      <p:sp>
        <p:nvSpPr>
          <p:cNvPr id="28" name="Text 4"/>
          <p:cNvSpPr/>
          <p:nvPr/>
        </p:nvSpPr>
        <p:spPr>
          <a:xfrm>
            <a:off x="1200150" y="3429000"/>
            <a:ext cx="2438400" cy="228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</a:rPr>
              <a:t>支付给职工的薪酬</a:t>
            </a:r>
            <a:endParaRPr lang="en-US" sz="1200" dirty="0"/>
          </a:p>
        </p:txBody>
      </p:sp>
      <p:sp>
        <p:nvSpPr>
          <p:cNvPr id="29" name="Text 5"/>
          <p:cNvSpPr/>
          <p:nvPr/>
        </p:nvSpPr>
        <p:spPr>
          <a:xfrm>
            <a:off x="1200150" y="3733800"/>
            <a:ext cx="2133600" cy="228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</a:rPr>
              <a:t>缴纳的各项税费</a:t>
            </a:r>
            <a:endParaRPr lang="en-US" sz="1200" dirty="0"/>
          </a:p>
        </p:txBody>
      </p:sp>
      <p:sp>
        <p:nvSpPr>
          <p:cNvPr id="30" name="Text 6"/>
          <p:cNvSpPr/>
          <p:nvPr/>
        </p:nvSpPr>
        <p:spPr>
          <a:xfrm>
            <a:off x="990600" y="4305300"/>
            <a:ext cx="1120140" cy="1619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C6A43F"/>
                </a:solidFill>
              </a:rPr>
              <a:t>（最重要）</a:t>
            </a:r>
            <a:endParaRPr lang="en-US" sz="1050" dirty="0"/>
          </a:p>
        </p:txBody>
      </p:sp>
      <p:sp>
        <p:nvSpPr>
          <p:cNvPr id="31" name="Text 7"/>
          <p:cNvSpPr/>
          <p:nvPr/>
        </p:nvSpPr>
        <p:spPr>
          <a:xfrm>
            <a:off x="5022800" y="1962150"/>
            <a:ext cx="22860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投资现金流</a:t>
            </a:r>
            <a:endParaRPr lang="en-US" sz="1800" dirty="0"/>
          </a:p>
        </p:txBody>
      </p:sp>
      <p:sp>
        <p:nvSpPr>
          <p:cNvPr id="32" name="Text 8"/>
          <p:cNvSpPr/>
          <p:nvPr/>
        </p:nvSpPr>
        <p:spPr>
          <a:xfrm>
            <a:off x="4622750" y="2438400"/>
            <a:ext cx="2946350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反映企业对长期资产及金融工具的投资与处置情况。</a:t>
            </a:r>
            <a:endParaRPr lang="en-US" sz="1350" dirty="0"/>
          </a:p>
        </p:txBody>
      </p:sp>
      <p:sp>
        <p:nvSpPr>
          <p:cNvPr id="33" name="Text 9"/>
          <p:cNvSpPr/>
          <p:nvPr/>
        </p:nvSpPr>
        <p:spPr>
          <a:xfrm>
            <a:off x="4841825" y="3124200"/>
            <a:ext cx="3230880" cy="228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</a:rPr>
              <a:t>购建固定资产、无形资产</a:t>
            </a:r>
            <a:endParaRPr lang="en-US" sz="1200" dirty="0"/>
          </a:p>
        </p:txBody>
      </p:sp>
      <p:sp>
        <p:nvSpPr>
          <p:cNvPr id="34" name="Text 10"/>
          <p:cNvSpPr/>
          <p:nvPr/>
        </p:nvSpPr>
        <p:spPr>
          <a:xfrm>
            <a:off x="4841825" y="3429000"/>
            <a:ext cx="3230880" cy="228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</a:rPr>
              <a:t>购买理财产品、股权投资</a:t>
            </a:r>
            <a:endParaRPr lang="en-US" sz="1200" dirty="0"/>
          </a:p>
        </p:txBody>
      </p:sp>
      <p:sp>
        <p:nvSpPr>
          <p:cNvPr id="35" name="Text 11"/>
          <p:cNvSpPr/>
          <p:nvPr/>
        </p:nvSpPr>
        <p:spPr>
          <a:xfrm>
            <a:off x="4841825" y="3733800"/>
            <a:ext cx="4267200" cy="228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</a:rPr>
              <a:t>处置子公司或长期资产收回现金</a:t>
            </a:r>
            <a:endParaRPr lang="en-US" sz="1200" dirty="0"/>
          </a:p>
        </p:txBody>
      </p:sp>
      <p:sp>
        <p:nvSpPr>
          <p:cNvPr id="36" name="Text 12"/>
          <p:cNvSpPr/>
          <p:nvPr/>
        </p:nvSpPr>
        <p:spPr>
          <a:xfrm>
            <a:off x="8693051" y="1962150"/>
            <a:ext cx="22860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筹资现金流</a:t>
            </a:r>
            <a:endParaRPr lang="en-US" sz="1800" dirty="0"/>
          </a:p>
        </p:txBody>
      </p:sp>
      <p:sp>
        <p:nvSpPr>
          <p:cNvPr id="37" name="Text 13"/>
          <p:cNvSpPr/>
          <p:nvPr/>
        </p:nvSpPr>
        <p:spPr>
          <a:xfrm>
            <a:off x="8254901" y="2438400"/>
            <a:ext cx="2946350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反映企业与资本提供者（股东、债权人）之间的资金往来。</a:t>
            </a:r>
            <a:endParaRPr lang="en-US" sz="1350" dirty="0"/>
          </a:p>
        </p:txBody>
      </p:sp>
      <p:sp>
        <p:nvSpPr>
          <p:cNvPr id="38" name="Text 14"/>
          <p:cNvSpPr/>
          <p:nvPr/>
        </p:nvSpPr>
        <p:spPr>
          <a:xfrm>
            <a:off x="8473976" y="3124200"/>
            <a:ext cx="3718024" cy="228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</a:rPr>
              <a:t>吸收投资、取得借款收到的现金</a:t>
            </a:r>
            <a:endParaRPr lang="en-US" sz="1200" dirty="0"/>
          </a:p>
        </p:txBody>
      </p:sp>
      <p:sp>
        <p:nvSpPr>
          <p:cNvPr id="39" name="Text 15"/>
          <p:cNvSpPr/>
          <p:nvPr/>
        </p:nvSpPr>
        <p:spPr>
          <a:xfrm>
            <a:off x="8473976" y="3429000"/>
            <a:ext cx="3352800" cy="228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</a:rPr>
              <a:t>偿还债务本金支付的现金</a:t>
            </a:r>
            <a:endParaRPr lang="en-US" sz="1200" dirty="0"/>
          </a:p>
        </p:txBody>
      </p:sp>
      <p:sp>
        <p:nvSpPr>
          <p:cNvPr id="40" name="Text 16"/>
          <p:cNvSpPr/>
          <p:nvPr/>
        </p:nvSpPr>
        <p:spPr>
          <a:xfrm>
            <a:off x="8473976" y="3733800"/>
            <a:ext cx="2926080" cy="228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</a:rPr>
              <a:t>向股东分配股利、利润</a:t>
            </a:r>
            <a:endParaRPr lang="en-US" sz="1200" dirty="0"/>
          </a:p>
        </p:txBody>
      </p:sp>
      <p:sp>
        <p:nvSpPr>
          <p:cNvPr id="41" name="Text 17"/>
          <p:cNvSpPr/>
          <p:nvPr/>
        </p:nvSpPr>
        <p:spPr>
          <a:xfrm>
            <a:off x="1275457" y="6286500"/>
            <a:ext cx="9964043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</a:rPr>
              <a:t>利润好 ≠ 现金好</a:t>
            </a:r>
            <a:endParaRPr lang="en-US" sz="1500" dirty="0"/>
          </a:p>
        </p:txBody>
      </p:sp>
      <p:sp>
        <p:nvSpPr>
          <p:cNvPr id="42" name="Text 18"/>
          <p:cNvSpPr/>
          <p:nvPr/>
        </p:nvSpPr>
        <p:spPr>
          <a:xfrm>
            <a:off x="1275457" y="6591300"/>
            <a:ext cx="9964043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</a:rPr>
              <a:t>利润基于权责发生制，而现金流基于收付实现制。例如，即使利润表显示盈利，若存在大量</a:t>
            </a:r>
            <a:r>
              <a:rPr lang="en-US" sz="1350" b="1" dirty="0">
                <a:solidFill>
                  <a:srgbClr val="DC2626"/>
                </a:solidFill>
              </a:rPr>
              <a:t>应收账款</a:t>
            </a:r>
            <a:r>
              <a:rPr lang="en-US" sz="1350" dirty="0">
                <a:solidFill>
                  <a:srgbClr val="374151"/>
                </a:solidFill>
              </a:rPr>
              <a:t>未能收回，企业的实际现金状况可能依然紧张。现金流是企业生存的“血液”。</a:t>
            </a:r>
            <a:endParaRPr lang="en-US" sz="13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0" y="0"/>
          <a:ext cx="10592435" cy="6765290"/>
        </p:xfrm>
        <a:graphic>
          <a:graphicData uri="http://schemas.openxmlformats.org/drawingml/2006/table">
            <a:tbl>
              <a:tblPr/>
              <a:tblGrid>
                <a:gridCol w="1068070"/>
                <a:gridCol w="1998345"/>
                <a:gridCol w="940435"/>
                <a:gridCol w="941705"/>
                <a:gridCol w="939165"/>
                <a:gridCol w="941705"/>
                <a:gridCol w="940435"/>
                <a:gridCol w="942340"/>
                <a:gridCol w="938530"/>
                <a:gridCol w="941705"/>
              </a:tblGrid>
              <a:tr h="128905">
                <a:tc gridSpan="10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科目余额表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</a:tcPr>
                </a:tc>
                <a:tc hMerge="1">
                  <a:tcPr>
                    <a:lnT cap="flat">
                      <a:noFill/>
                    </a:lnT>
                  </a:tcPr>
                </a:tc>
                <a:tc hMerge="1">
                  <a:tcPr>
                    <a:lnT cap="flat">
                      <a:noFill/>
                    </a:lnT>
                  </a:tcPr>
                </a:tc>
                <a:tc hMerge="1">
                  <a:tcPr>
                    <a:lnT cap="flat">
                      <a:noFill/>
                    </a:lnT>
                  </a:tcPr>
                </a:tc>
                <a:tc hMerge="1">
                  <a:tcPr>
                    <a:lnT cap="flat">
                      <a:noFill/>
                    </a:lnT>
                  </a:tcPr>
                </a:tc>
                <a:tc hMerge="1">
                  <a:tcPr>
                    <a:lnT cap="flat">
                      <a:noFill/>
                    </a:lnT>
                  </a:tcPr>
                </a:tc>
                <a:tc hMerge="1">
                  <a:tcPr>
                    <a:lnT cap="flat">
                      <a:noFill/>
                    </a:lnT>
                  </a:tcPr>
                </a:tc>
                <a:tc hMerge="1">
                  <a:tcPr>
                    <a:lnT cap="flat">
                      <a:noFill/>
                    </a:lnT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</a:tcPr>
                </a:tc>
              </a:tr>
              <a:tr h="129540">
                <a:tc gridSpan="10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2023年第1期-2023年第5期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130175">
                <a:tc gridSpan="5">
                  <a:txBody>
                    <a:bodyPr/>
                    <a:p>
                      <a:pPr indent="0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p>
                      <a:pPr indent="0" algn="r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单位：元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2954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科目编码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科目名称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期初余额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本期发生额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本年累计发生额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期末余额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289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借方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贷方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借方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贷方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借方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贷方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借方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贷方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295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1001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库存现金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37,800.00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5,200.00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5,200.00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32,600.00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1002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银行存款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30,494.05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158,314.10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188,658.86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158,314.10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188,658.86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149.29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100201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基本户-1470（兴业银行）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30,481.95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158,314.10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188,658.86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158,314.10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188,658.86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137.19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100202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华西银行-2213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12.10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12.10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1122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应收账款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-50,000.00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24,600.00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158,308.00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24,600.00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158,308.00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-183,708.00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1122_001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应收账款_西南财经大学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4,600.00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1,150.00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4,600.00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1,150.00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3,450.00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5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1122_004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应收账款_四川九天楼科技有限公司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140,000.00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140,000.00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-140,000.00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5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1122_005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应收账款_华芯集成电路（成都）有限责任公司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-50,000.00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-50,000.00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5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1122_006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应收账款_深圳走地机文化传播有限公司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9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1122_007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应收账款_四川景达创信息技术咨询有限公司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7,158.00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7,158.00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-7,158.00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3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1221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其他应收款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380,126.60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380,126.60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122102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成都宰制科技有限公司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240,000.00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240,000.00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122103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吴春华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180,000.00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180,000.00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9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122104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支付宝（中国）网络技术有限公司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-20,000.00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-20,000.00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122105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四川今日头条科技有限公司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-19,873.40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-19,873.40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2202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应付账款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580,000.00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580,000.00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2202_001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应付账款_暂估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580,000.00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-400,000.00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-400,000.00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180,000.00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5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2202_002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应付账款_高新区点源信息技术咨询服务部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200,000.00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200,000.00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200,000.00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5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2202_003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应付账款_高新区合亿文化创意工作室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200,000.00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200,000.00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200,000.00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3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2211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应付职工薪酬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221101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工资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2221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应交税费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7,554.90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7,600.45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7,554.90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7,600.45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45.55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222101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应交增值税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396.04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441.59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396.04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441.59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45.55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22210103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减免税款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198.02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198.02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198.02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198.02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22210106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销项税额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198.02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243.57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198.02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243.57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45.55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222106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应交所得税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7,158.86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7,158.86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7,158.86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7,158.86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2241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其他应付款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-674,530.00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181,500.00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181,500.00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-856,030.00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224101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徐向宇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-674,530.00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171,500.00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171,500.00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-846,030.00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224102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刘全盟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-10,000.00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3103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本年利润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5,193.90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24,554.45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5,193.90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24,554.45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19,360.55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3104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利润分配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492,950.65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7,158.86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7,158.86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485,791.79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310415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未分配利润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492,950.65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7,158.86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7,158.86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485,791.79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5001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主营业务收入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24,356.43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24,356.43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24,356.43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24,356.43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500101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销售收入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4,554.45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4,554.45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4,554.45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4,554.45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500102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服务收入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19,801.98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19,801.98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19,801.98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19,801.98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5301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营业外收入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198.02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198.02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198.02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198.02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530105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其他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198.02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198.02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198.02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198.02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5602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管理费用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5,200.00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5,200.00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5,200.00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5,200.00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560201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工资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5,000.00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560218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服务费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200.00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5603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财务费用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-6.10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-6.10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-6.10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-6.10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560302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利息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-6.10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-6.10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-6.10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-6.10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05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4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合计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398,420.65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398,420.65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419,070.11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419,070.11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419,070.11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419,070.11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229,167.89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4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229,167.89</a:t>
                      </a:r>
                      <a:endParaRPr lang="en-US" altLang="en-US" sz="4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668000" y="2620645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2" imgW="1524000" imgH="1524000" progId="Excel.Sheet.12">
                  <p:embed/>
                </p:oleObj>
              </mc:Choice>
              <mc:Fallback>
                <p:oleObj name="" showAsIcon="1" r:id="rId2" imgW="1524000" imgH="1524000" progId="Excel.Sheet.12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0" y="2620645"/>
                        <a:ext cx="15240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8077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1582400" cy="746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0"/>
            <a:ext cx="914400" cy="3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981200"/>
            <a:ext cx="5219700" cy="24003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1713" y="2238375"/>
            <a:ext cx="219075" cy="2857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975" y="3677543"/>
            <a:ext cx="171450" cy="1714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4724400"/>
            <a:ext cx="228600" cy="2286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5181600"/>
            <a:ext cx="152400" cy="1714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5829300"/>
            <a:ext cx="171450" cy="1714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6477000"/>
            <a:ext cx="19050" cy="1714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6500" y="2019300"/>
            <a:ext cx="5210175" cy="535305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685800" y="685800"/>
            <a:ext cx="108204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A3B5C"/>
                </a:solidFill>
              </a:rPr>
              <a:t>增值税——对“增值额”征税</a:t>
            </a:r>
            <a:endParaRPr lang="en-US" sz="3600" dirty="0"/>
          </a:p>
        </p:txBody>
      </p:sp>
      <p:sp>
        <p:nvSpPr>
          <p:cNvPr id="15" name="Text 1"/>
          <p:cNvSpPr/>
          <p:nvPr/>
        </p:nvSpPr>
        <p:spPr>
          <a:xfrm>
            <a:off x="2605088" y="2209800"/>
            <a:ext cx="3429000" cy="3429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1F2937"/>
                </a:solidFill>
              </a:rPr>
              <a:t>核心计算公式</a:t>
            </a:r>
            <a:endParaRPr lang="en-US" sz="2250" dirty="0"/>
          </a:p>
        </p:txBody>
      </p:sp>
      <p:sp>
        <p:nvSpPr>
          <p:cNvPr id="16" name="Text 2"/>
          <p:cNvSpPr/>
          <p:nvPr/>
        </p:nvSpPr>
        <p:spPr>
          <a:xfrm>
            <a:off x="914400" y="2705100"/>
            <a:ext cx="4762500" cy="762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11827"/>
                </a:solidFill>
              </a:rPr>
              <a:t>销项税额 </a:t>
            </a:r>
            <a:r>
              <a:rPr lang="en-US" sz="2700" b="1" dirty="0">
                <a:solidFill>
                  <a:srgbClr val="EF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–</a:t>
            </a:r>
            <a:r>
              <a:rPr lang="en-US" sz="2700" b="1" dirty="0">
                <a:solidFill>
                  <a:srgbClr val="111827"/>
                </a:solidFill>
              </a:rPr>
              <a:t> 进项税额 </a:t>
            </a:r>
            <a:r>
              <a:rPr lang="en-US" sz="2700" b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=</a:t>
            </a:r>
            <a:r>
              <a:rPr lang="en-US" sz="2700" b="1" dirty="0">
                <a:solidFill>
                  <a:srgbClr val="111827"/>
                </a:solidFill>
              </a:rPr>
              <a:t> 实际应交增值税</a:t>
            </a:r>
            <a:endParaRPr lang="en-US" sz="2700" dirty="0"/>
          </a:p>
        </p:txBody>
      </p:sp>
      <p:sp>
        <p:nvSpPr>
          <p:cNvPr id="17" name="Text 3"/>
          <p:cNvSpPr/>
          <p:nvPr/>
        </p:nvSpPr>
        <p:spPr>
          <a:xfrm>
            <a:off x="1113790" y="3619500"/>
            <a:ext cx="4563110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企业销售时代收的税款，减去采购时付出的税款，差额即为本环节应缴纳的增值税。</a:t>
            </a:r>
            <a:endParaRPr lang="en-US" sz="1350" dirty="0"/>
          </a:p>
        </p:txBody>
      </p:sp>
      <p:sp>
        <p:nvSpPr>
          <p:cNvPr id="18" name="Text 4"/>
          <p:cNvSpPr/>
          <p:nvPr/>
        </p:nvSpPr>
        <p:spPr>
          <a:xfrm>
            <a:off x="990600" y="4686300"/>
            <a:ext cx="52197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关键要点与风险</a:t>
            </a:r>
            <a:endParaRPr lang="en-US" sz="1800" dirty="0"/>
          </a:p>
        </p:txBody>
      </p:sp>
      <p:sp>
        <p:nvSpPr>
          <p:cNvPr id="19" name="Text 5"/>
          <p:cNvSpPr/>
          <p:nvPr/>
        </p:nvSpPr>
        <p:spPr>
          <a:xfrm>
            <a:off x="952500" y="5143500"/>
            <a:ext cx="4953000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</a:rPr>
              <a:t>进项留抵</a:t>
            </a:r>
            <a:r>
              <a:rPr lang="en-US" sz="1350" dirty="0">
                <a:solidFill>
                  <a:srgbClr val="374151"/>
                </a:solidFill>
              </a:rPr>
              <a:t>：当期进项税额大于销项税额，差额可结转下期继续抵扣。</a:t>
            </a:r>
            <a:endParaRPr lang="en-US" sz="1350" dirty="0"/>
          </a:p>
        </p:txBody>
      </p:sp>
      <p:sp>
        <p:nvSpPr>
          <p:cNvPr id="20" name="Text 6"/>
          <p:cNvSpPr/>
          <p:nvPr/>
        </p:nvSpPr>
        <p:spPr>
          <a:xfrm>
            <a:off x="971550" y="5791200"/>
            <a:ext cx="4933950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</a:rPr>
              <a:t>有进无销</a:t>
            </a:r>
            <a:r>
              <a:rPr lang="en-US" sz="1350" dirty="0">
                <a:solidFill>
                  <a:srgbClr val="374151"/>
                </a:solidFill>
              </a:rPr>
              <a:t>：长期只有进项抵扣而无销项产生，涉嫌虚开，税务稽查重点。</a:t>
            </a:r>
            <a:endParaRPr lang="en-US" sz="1350" dirty="0"/>
          </a:p>
        </p:txBody>
      </p:sp>
      <p:sp>
        <p:nvSpPr>
          <p:cNvPr id="21" name="Text 7"/>
          <p:cNvSpPr/>
          <p:nvPr/>
        </p:nvSpPr>
        <p:spPr>
          <a:xfrm>
            <a:off x="819150" y="6438900"/>
            <a:ext cx="5086350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</a:rPr>
              <a:t>有销无进</a:t>
            </a:r>
            <a:r>
              <a:rPr lang="en-US" sz="1350" dirty="0">
                <a:solidFill>
                  <a:srgbClr val="374151"/>
                </a:solidFill>
              </a:rPr>
              <a:t>：缺乏成本发票（进项票），导致增值税税负极高，侵蚀利润。</a:t>
            </a:r>
            <a:endParaRPr lang="en-US" sz="1350" dirty="0"/>
          </a:p>
        </p:txBody>
      </p:sp>
      <p:sp>
        <p:nvSpPr>
          <p:cNvPr id="22" name="Text 8"/>
          <p:cNvSpPr/>
          <p:nvPr/>
        </p:nvSpPr>
        <p:spPr>
          <a:xfrm>
            <a:off x="6286500" y="1562100"/>
            <a:ext cx="52197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三种典型情况示意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8077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1582400" cy="746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066800"/>
            <a:ext cx="914400" cy="3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71600"/>
            <a:ext cx="171450" cy="228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714500"/>
            <a:ext cx="5334000" cy="3048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1790700"/>
            <a:ext cx="5153025" cy="28479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4968478"/>
            <a:ext cx="17145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5197078"/>
            <a:ext cx="123825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1371600"/>
            <a:ext cx="200025" cy="2286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1714500"/>
            <a:ext cx="5334000" cy="3009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1790700"/>
            <a:ext cx="5153025" cy="2809875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4930378"/>
            <a:ext cx="1524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8400" y="5387578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" y="6019800"/>
            <a:ext cx="10972800" cy="14478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" y="6172200"/>
            <a:ext cx="5372100" cy="1295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0" y="6372225"/>
            <a:ext cx="171450" cy="1714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10300" y="6172200"/>
            <a:ext cx="5372100" cy="1295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62700" y="6372225"/>
            <a:ext cx="133350" cy="1714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62700" y="6707237"/>
            <a:ext cx="104775" cy="133350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609600" y="609600"/>
            <a:ext cx="10972800" cy="381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A3B5C"/>
                </a:solidFill>
              </a:rPr>
              <a:t>企业所得税 vs 个人所得税</a:t>
            </a:r>
            <a:endParaRPr lang="en-US" sz="2700" dirty="0"/>
          </a:p>
        </p:txBody>
      </p:sp>
      <p:sp>
        <p:nvSpPr>
          <p:cNvPr id="23" name="Text 1"/>
          <p:cNvSpPr/>
          <p:nvPr/>
        </p:nvSpPr>
        <p:spPr>
          <a:xfrm>
            <a:off x="857250" y="1333500"/>
            <a:ext cx="22860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企业所得税</a:t>
            </a:r>
            <a:endParaRPr lang="en-US" sz="1800" dirty="0"/>
          </a:p>
        </p:txBody>
      </p:sp>
      <p:sp>
        <p:nvSpPr>
          <p:cNvPr id="24" name="Text 2"/>
          <p:cNvSpPr/>
          <p:nvPr/>
        </p:nvSpPr>
        <p:spPr>
          <a:xfrm>
            <a:off x="819150" y="4914900"/>
            <a:ext cx="6096000" cy="228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dirty="0">
                <a:solidFill>
                  <a:srgbClr val="374151"/>
                </a:solidFill>
              </a:rPr>
              <a:t>征税对象：</a:t>
            </a:r>
            <a:r>
              <a:rPr lang="en-US" sz="1200" dirty="0">
                <a:solidFill>
                  <a:srgbClr val="374151"/>
                </a:solidFill>
              </a:rPr>
              <a:t>公司实现的利润（应纳税所得额）。</a:t>
            </a:r>
            <a:endParaRPr lang="en-US" sz="1200" dirty="0"/>
          </a:p>
        </p:txBody>
      </p:sp>
      <p:sp>
        <p:nvSpPr>
          <p:cNvPr id="25" name="Text 3"/>
          <p:cNvSpPr/>
          <p:nvPr/>
        </p:nvSpPr>
        <p:spPr>
          <a:xfrm>
            <a:off x="771525" y="5143500"/>
            <a:ext cx="5791200" cy="228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dirty="0">
                <a:solidFill>
                  <a:srgbClr val="374151"/>
                </a:solidFill>
              </a:rPr>
              <a:t>基本税率：</a:t>
            </a:r>
            <a:r>
              <a:rPr lang="en-US" sz="1200" dirty="0">
                <a:solidFill>
                  <a:srgbClr val="374151"/>
                </a:solidFill>
              </a:rPr>
              <a:t>25%。小微企业享受优惠税率。</a:t>
            </a:r>
            <a:endParaRPr lang="en-US" sz="1200" dirty="0"/>
          </a:p>
        </p:txBody>
      </p:sp>
      <p:sp>
        <p:nvSpPr>
          <p:cNvPr id="26" name="Text 4"/>
          <p:cNvSpPr/>
          <p:nvPr/>
        </p:nvSpPr>
        <p:spPr>
          <a:xfrm>
            <a:off x="609600" y="5410200"/>
            <a:ext cx="5334000" cy="381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</a:rPr>
              <a:t>（应纳税所得额 = 收入总额 - 不征税收入 - 免税收入 - 各项扣除 - 允许弥补的以前年度亏损）</a:t>
            </a:r>
            <a:endParaRPr lang="en-US" sz="1050" dirty="0"/>
          </a:p>
        </p:txBody>
      </p:sp>
      <p:sp>
        <p:nvSpPr>
          <p:cNvPr id="27" name="Text 5"/>
          <p:cNvSpPr/>
          <p:nvPr/>
        </p:nvSpPr>
        <p:spPr>
          <a:xfrm>
            <a:off x="6524625" y="1333500"/>
            <a:ext cx="22860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个人所得税</a:t>
            </a:r>
            <a:endParaRPr lang="en-US" sz="1800" dirty="0"/>
          </a:p>
        </p:txBody>
      </p:sp>
      <p:sp>
        <p:nvSpPr>
          <p:cNvPr id="28" name="Text 6"/>
          <p:cNvSpPr/>
          <p:nvPr/>
        </p:nvSpPr>
        <p:spPr>
          <a:xfrm>
            <a:off x="6438900" y="4876800"/>
            <a:ext cx="53340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dirty="0">
                <a:solidFill>
                  <a:srgbClr val="374151"/>
                </a:solidFill>
              </a:rPr>
              <a:t>征税对象：</a:t>
            </a:r>
            <a:r>
              <a:rPr lang="en-US" sz="1200" dirty="0">
                <a:solidFill>
                  <a:srgbClr val="374151"/>
                </a:solidFill>
              </a:rPr>
              <a:t>个人取得的各项所得（工资薪金、劳务报酬、稿酬、特许权使用费、经营所得、利息股息红利、财产租赁/转让所得、偶然所得）。</a:t>
            </a:r>
            <a:endParaRPr lang="en-US" sz="1200" dirty="0"/>
          </a:p>
        </p:txBody>
      </p:sp>
      <p:sp>
        <p:nvSpPr>
          <p:cNvPr id="29" name="Text 7"/>
          <p:cNvSpPr/>
          <p:nvPr/>
        </p:nvSpPr>
        <p:spPr>
          <a:xfrm>
            <a:off x="6438900" y="5334000"/>
            <a:ext cx="53340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dirty="0">
                <a:solidFill>
                  <a:srgbClr val="374151"/>
                </a:solidFill>
              </a:rPr>
              <a:t>税率特点：</a:t>
            </a:r>
            <a:r>
              <a:rPr lang="en-US" sz="1200" dirty="0">
                <a:solidFill>
                  <a:srgbClr val="374151"/>
                </a:solidFill>
              </a:rPr>
              <a:t>综合所得适用</a:t>
            </a:r>
            <a:r>
              <a:rPr lang="en-US" sz="1200" dirty="0">
                <a:solidFill>
                  <a:srgbClr val="374151"/>
                </a:solidFill>
              </a:rPr>
              <a:t>超额累进税率</a:t>
            </a:r>
            <a:r>
              <a:rPr lang="en-US" sz="1200" dirty="0">
                <a:solidFill>
                  <a:srgbClr val="374151"/>
                </a:solidFill>
              </a:rPr>
              <a:t>（3%-45%），其他分类所得适用比例税率（通常20%）。</a:t>
            </a:r>
            <a:endParaRPr lang="en-US" sz="1200" dirty="0"/>
          </a:p>
        </p:txBody>
      </p:sp>
      <p:sp>
        <p:nvSpPr>
          <p:cNvPr id="30" name="Text 8"/>
          <p:cNvSpPr/>
          <p:nvPr/>
        </p:nvSpPr>
        <p:spPr>
          <a:xfrm>
            <a:off x="1009650" y="6324600"/>
            <a:ext cx="20574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</a:rPr>
              <a:t>核心计算公式</a:t>
            </a:r>
            <a:endParaRPr lang="en-US" sz="1350" dirty="0"/>
          </a:p>
        </p:txBody>
      </p:sp>
      <p:sp>
        <p:nvSpPr>
          <p:cNvPr id="31" name="Text 9"/>
          <p:cNvSpPr/>
          <p:nvPr/>
        </p:nvSpPr>
        <p:spPr>
          <a:xfrm>
            <a:off x="762000" y="6667500"/>
            <a:ext cx="50673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</a:rPr>
              <a:t>应纳税所得额</a:t>
            </a:r>
            <a:r>
              <a:rPr lang="en-US" sz="1050" dirty="0">
                <a:solidFill>
                  <a:srgbClr val="374151"/>
                </a:solidFill>
              </a:rPr>
              <a:t> = 收入 – 准予扣除项目</a:t>
            </a:r>
            <a:endParaRPr lang="en-US" sz="1050" dirty="0"/>
          </a:p>
        </p:txBody>
      </p:sp>
      <p:sp>
        <p:nvSpPr>
          <p:cNvPr id="32" name="Text 10"/>
          <p:cNvSpPr/>
          <p:nvPr/>
        </p:nvSpPr>
        <p:spPr>
          <a:xfrm>
            <a:off x="762000" y="6896100"/>
            <a:ext cx="874776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</a:rPr>
              <a:t>应纳税额</a:t>
            </a:r>
            <a:r>
              <a:rPr lang="en-US" sz="1050" dirty="0">
                <a:solidFill>
                  <a:srgbClr val="374151"/>
                </a:solidFill>
              </a:rPr>
              <a:t> = 应纳税所得额 × 适用税率 – 速算扣除数（个税）/ 减免税额</a:t>
            </a:r>
            <a:endParaRPr lang="en-US" sz="1050" dirty="0"/>
          </a:p>
        </p:txBody>
      </p:sp>
      <p:sp>
        <p:nvSpPr>
          <p:cNvPr id="33" name="Text 11"/>
          <p:cNvSpPr/>
          <p:nvPr/>
        </p:nvSpPr>
        <p:spPr>
          <a:xfrm>
            <a:off x="762000" y="7124700"/>
            <a:ext cx="677418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</a:rPr>
              <a:t>实际缴纳税款 = 应纳税额 - 已预缴税额 - 税收抵免等</a:t>
            </a:r>
            <a:endParaRPr lang="en-US" sz="1050" dirty="0"/>
          </a:p>
        </p:txBody>
      </p:sp>
      <p:sp>
        <p:nvSpPr>
          <p:cNvPr id="34" name="Text 12"/>
          <p:cNvSpPr/>
          <p:nvPr/>
        </p:nvSpPr>
        <p:spPr>
          <a:xfrm>
            <a:off x="6572250" y="6324600"/>
            <a:ext cx="20574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2937"/>
                </a:solidFill>
              </a:rPr>
              <a:t>重要政策提示</a:t>
            </a:r>
            <a:endParaRPr lang="en-US" sz="1350" dirty="0"/>
          </a:p>
        </p:txBody>
      </p:sp>
      <p:sp>
        <p:nvSpPr>
          <p:cNvPr id="35" name="Text 13"/>
          <p:cNvSpPr/>
          <p:nvPr/>
        </p:nvSpPr>
        <p:spPr>
          <a:xfrm>
            <a:off x="6505575" y="6667500"/>
            <a:ext cx="5067300" cy="571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050" dirty="0">
                <a:solidFill>
                  <a:srgbClr val="374151"/>
                </a:solidFill>
              </a:rPr>
              <a:t>研发费用加计扣除：</a:t>
            </a:r>
            <a:r>
              <a:rPr lang="en-US" sz="1050" dirty="0">
                <a:solidFill>
                  <a:srgbClr val="374151"/>
                </a:solidFill>
              </a:rPr>
              <a:t>国家为鼓励企业创新，允许符合条件的研发费用在实际发生额基础上，按一定比例（如100%）加计扣除，从而减少应纳税所得额，是企业所得税的一项重要税收优惠。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8077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1582400" cy="746760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57225" y="1099185"/>
            <a:ext cx="8961120" cy="647700"/>
            <a:chOff x="1200" y="3630"/>
            <a:chExt cx="14112" cy="1020"/>
          </a:xfrm>
        </p:grpSpPr>
        <p:pic>
          <p:nvPicPr>
            <p:cNvPr id="4" name="Image 2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" y="4590"/>
              <a:ext cx="1920" cy="60"/>
            </a:xfrm>
            <a:prstGeom prst="rect">
              <a:avLst/>
            </a:prstGeom>
          </p:spPr>
        </p:pic>
        <p:sp>
          <p:nvSpPr>
            <p:cNvPr id="10" name="Text 0"/>
            <p:cNvSpPr/>
            <p:nvPr/>
          </p:nvSpPr>
          <p:spPr>
            <a:xfrm>
              <a:off x="1200" y="3630"/>
              <a:ext cx="14112" cy="72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>
                <a:lnSpc>
                  <a:spcPts val="3600"/>
                </a:lnSpc>
                <a:buNone/>
              </a:pPr>
              <a:r>
                <a:rPr lang="en-US" sz="3600" b="1" dirty="0">
                  <a:solidFill>
                    <a:srgbClr val="1A3B5C"/>
                  </a:solidFill>
                </a:rPr>
                <a:t>学完这节课，你将能……</a:t>
              </a:r>
              <a:endParaRPr lang="en-US" sz="3600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62000" y="3822700"/>
            <a:ext cx="5038709" cy="902970"/>
            <a:chOff x="1200" y="5250"/>
            <a:chExt cx="15171" cy="1422"/>
          </a:xfrm>
        </p:grpSpPr>
        <p:pic>
          <p:nvPicPr>
            <p:cNvPr id="5" name="Image 3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0" y="5392"/>
              <a:ext cx="270" cy="360"/>
            </a:xfrm>
            <a:prstGeom prst="rect">
              <a:avLst/>
            </a:prstGeom>
          </p:spPr>
        </p:pic>
        <p:sp>
          <p:nvSpPr>
            <p:cNvPr id="11" name="Text 1"/>
            <p:cNvSpPr/>
            <p:nvPr/>
          </p:nvSpPr>
          <p:spPr>
            <a:xfrm>
              <a:off x="1710" y="5250"/>
              <a:ext cx="9713" cy="48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US" sz="1800" b="1" dirty="0">
                  <a:solidFill>
                    <a:srgbClr val="1F2937"/>
                  </a:solidFill>
                </a:rPr>
                <a:t>看懂财务报表的核心逻辑</a:t>
              </a:r>
              <a:endParaRPr lang="en-US" sz="1800" dirty="0"/>
            </a:p>
          </p:txBody>
        </p:sp>
        <p:sp>
          <p:nvSpPr>
            <p:cNvPr id="12" name="Text 2"/>
            <p:cNvSpPr/>
            <p:nvPr/>
          </p:nvSpPr>
          <p:spPr>
            <a:xfrm>
              <a:off x="1710" y="5790"/>
              <a:ext cx="14661" cy="88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2100"/>
                </a:lnSpc>
                <a:buNone/>
              </a:pPr>
              <a:r>
                <a:rPr lang="en-US" sz="1350" dirty="0">
                  <a:solidFill>
                    <a:srgbClr val="4B5563"/>
                  </a:solidFill>
                </a:rPr>
                <a:t>理解资产负债表、利润表、现金流量表</a:t>
              </a:r>
              <a:r>
                <a:rPr lang="zh-CN" altLang="en-US" sz="1350" dirty="0">
                  <a:solidFill>
                    <a:srgbClr val="4B5563"/>
                  </a:solidFill>
                </a:rPr>
                <a:t>、</a:t>
              </a:r>
              <a:r>
                <a:rPr lang="en-US" sz="1350" dirty="0">
                  <a:solidFill>
                    <a:srgbClr val="4B5563"/>
                  </a:solidFill>
                </a:rPr>
                <a:t>科目余额表之间的内在联系与商业含义。</a:t>
              </a:r>
              <a:endParaRPr lang="en-US" sz="1350" dirty="0"/>
            </a:p>
          </p:txBody>
        </p:sp>
      </p:grpSp>
      <p:grpSp>
        <p:nvGrpSpPr>
          <p:cNvPr id="9" name="组合 8"/>
          <p:cNvGrpSpPr/>
          <p:nvPr/>
        </p:nvGrpSpPr>
        <p:grpSpPr>
          <a:xfrm rot="0">
            <a:off x="6249035" y="3822700"/>
            <a:ext cx="5924550" cy="800100"/>
            <a:chOff x="1200" y="6690"/>
            <a:chExt cx="9330" cy="1260"/>
          </a:xfrm>
        </p:grpSpPr>
        <p:pic>
          <p:nvPicPr>
            <p:cNvPr id="6" name="Image 4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0" y="6832"/>
              <a:ext cx="450" cy="360"/>
            </a:xfrm>
            <a:prstGeom prst="rect">
              <a:avLst/>
            </a:prstGeom>
          </p:spPr>
        </p:pic>
        <p:sp>
          <p:nvSpPr>
            <p:cNvPr id="13" name="Text 3"/>
            <p:cNvSpPr/>
            <p:nvPr/>
          </p:nvSpPr>
          <p:spPr>
            <a:xfrm>
              <a:off x="1890" y="6690"/>
              <a:ext cx="8640" cy="48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US" sz="1800" b="1" dirty="0">
                  <a:solidFill>
                    <a:srgbClr val="1F2937"/>
                  </a:solidFill>
                </a:rPr>
                <a:t>理解常见税务概念与风险点</a:t>
              </a:r>
              <a:endParaRPr lang="en-US" sz="1800" dirty="0"/>
            </a:p>
          </p:txBody>
        </p:sp>
        <p:sp>
          <p:nvSpPr>
            <p:cNvPr id="14" name="Text 4"/>
            <p:cNvSpPr/>
            <p:nvPr/>
          </p:nvSpPr>
          <p:spPr>
            <a:xfrm>
              <a:off x="1890" y="7230"/>
              <a:ext cx="7669" cy="72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2100"/>
                </a:lnSpc>
                <a:buNone/>
              </a:pPr>
              <a:r>
                <a:rPr lang="en-US" sz="1350" dirty="0">
                  <a:solidFill>
                    <a:srgbClr val="4B5563"/>
                  </a:solidFill>
                </a:rPr>
                <a:t>掌握增值税、所得税等关键税种原理，识别业务中的税务合规红线。</a:t>
              </a:r>
              <a:endParaRPr lang="en-US" sz="1350" dirty="0"/>
            </a:p>
          </p:txBody>
        </p:sp>
      </p:grpSp>
      <p:grpSp>
        <p:nvGrpSpPr>
          <p:cNvPr id="17" name="组合 16"/>
          <p:cNvGrpSpPr/>
          <p:nvPr/>
        </p:nvGrpSpPr>
        <p:grpSpPr>
          <a:xfrm rot="0">
            <a:off x="6249035" y="6278880"/>
            <a:ext cx="7239000" cy="902970"/>
            <a:chOff x="1200" y="8130"/>
            <a:chExt cx="11400" cy="1422"/>
          </a:xfrm>
        </p:grpSpPr>
        <p:pic>
          <p:nvPicPr>
            <p:cNvPr id="7" name="Image 5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0" y="8272"/>
              <a:ext cx="360" cy="360"/>
            </a:xfrm>
            <a:prstGeom prst="rect">
              <a:avLst/>
            </a:prstGeom>
          </p:spPr>
        </p:pic>
        <p:sp>
          <p:nvSpPr>
            <p:cNvPr id="15" name="Text 5"/>
            <p:cNvSpPr/>
            <p:nvPr/>
          </p:nvSpPr>
          <p:spPr>
            <a:xfrm>
              <a:off x="1800" y="8130"/>
              <a:ext cx="10800" cy="48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US" sz="1800" b="1" dirty="0">
                  <a:solidFill>
                    <a:srgbClr val="1F2937"/>
                  </a:solidFill>
                </a:rPr>
                <a:t>运用基础财务指标分析业务健康度</a:t>
              </a:r>
              <a:endParaRPr lang="en-US" sz="1800" dirty="0"/>
            </a:p>
          </p:txBody>
        </p:sp>
        <p:sp>
          <p:nvSpPr>
            <p:cNvPr id="16" name="Text 6"/>
            <p:cNvSpPr/>
            <p:nvPr/>
          </p:nvSpPr>
          <p:spPr>
            <a:xfrm>
              <a:off x="1800" y="8670"/>
              <a:ext cx="7759" cy="88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lstStyle/>
            <a:p>
              <a:pPr marL="0" indent="0" algn="l">
                <a:lnSpc>
                  <a:spcPts val="2100"/>
                </a:lnSpc>
                <a:buNone/>
              </a:pPr>
              <a:r>
                <a:rPr lang="en-US" sz="1350" dirty="0">
                  <a:solidFill>
                    <a:srgbClr val="4B5563"/>
                  </a:solidFill>
                </a:rPr>
                <a:t>学会使用周转率、偿债能力、盈利能力等指标，评估业务运营效率与风险。</a:t>
              </a:r>
              <a:endParaRPr lang="en-US" sz="1350" dirty="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57225" y="2615565"/>
            <a:ext cx="5322570" cy="381000"/>
            <a:chOff x="960" y="2370"/>
            <a:chExt cx="8382" cy="600"/>
          </a:xfrm>
        </p:grpSpPr>
        <p:pic>
          <p:nvPicPr>
            <p:cNvPr id="20" name="Image 4" descr="preencoded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960" y="2370"/>
              <a:ext cx="567" cy="600"/>
            </a:xfrm>
            <a:prstGeom prst="rect">
              <a:avLst/>
            </a:prstGeom>
          </p:spPr>
        </p:pic>
        <p:sp>
          <p:nvSpPr>
            <p:cNvPr id="33" name="Text 1"/>
            <p:cNvSpPr/>
            <p:nvPr>
              <p:custDataLst>
                <p:tags r:id="rId9"/>
              </p:custDataLst>
            </p:nvPr>
          </p:nvSpPr>
          <p:spPr>
            <a:xfrm>
              <a:off x="1710" y="2490"/>
              <a:ext cx="7632" cy="48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p>
              <a:pPr marL="0" indent="0">
                <a:lnSpc>
                  <a:spcPts val="2400"/>
                </a:lnSpc>
                <a:buNone/>
              </a:pPr>
              <a:r>
                <a:rPr lang="en-US" sz="2400" b="1" dirty="0">
                  <a:solidFill>
                    <a:srgbClr val="001F3F"/>
                  </a:solidFill>
                  <a:latin typeface="Noto Sans SC" pitchFamily="34" charset="0"/>
                  <a:ea typeface="Noto Sans SC" pitchFamily="34" charset="-122"/>
                  <a:cs typeface="Noto Sans SC" pitchFamily="34" charset="-120"/>
                </a:rPr>
                <a:t>第一部分：</a:t>
              </a:r>
              <a:endParaRPr lang="zh-CN" altLang="en-US" sz="2400" b="1" dirty="0">
                <a:solidFill>
                  <a:srgbClr val="001F3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249035" y="2615565"/>
            <a:ext cx="7608570" cy="381000"/>
            <a:chOff x="9960" y="2370"/>
            <a:chExt cx="11982" cy="600"/>
          </a:xfrm>
        </p:grpSpPr>
        <p:pic>
          <p:nvPicPr>
            <p:cNvPr id="22" name="Image 20" descr="preencoded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9960" y="2370"/>
              <a:ext cx="567" cy="600"/>
            </a:xfrm>
            <a:prstGeom prst="rect">
              <a:avLst/>
            </a:prstGeom>
          </p:spPr>
        </p:pic>
        <p:sp>
          <p:nvSpPr>
            <p:cNvPr id="49" name="Text 17"/>
            <p:cNvSpPr/>
            <p:nvPr>
              <p:custDataLst>
                <p:tags r:id="rId12"/>
              </p:custDataLst>
            </p:nvPr>
          </p:nvSpPr>
          <p:spPr>
            <a:xfrm>
              <a:off x="10710" y="2490"/>
              <a:ext cx="11232" cy="48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/>
            <a:p>
              <a:pPr marL="0" indent="0">
                <a:lnSpc>
                  <a:spcPts val="2400"/>
                </a:lnSpc>
                <a:buNone/>
              </a:pPr>
              <a:r>
                <a:rPr lang="en-US" sz="2400" b="1" dirty="0">
                  <a:solidFill>
                    <a:srgbClr val="001F3F"/>
                  </a:solidFill>
                  <a:latin typeface="Noto Sans SC" pitchFamily="34" charset="0"/>
                  <a:ea typeface="Noto Sans SC" pitchFamily="34" charset="-122"/>
                  <a:cs typeface="Noto Sans SC" pitchFamily="34" charset="-120"/>
                </a:rPr>
                <a:t>第二部分：</a:t>
              </a:r>
              <a:endParaRPr lang="en-US" sz="2400" dirty="0"/>
            </a:p>
          </p:txBody>
        </p:sp>
      </p:grpSp>
      <p:pic>
        <p:nvPicPr>
          <p:cNvPr id="23" name="Image 9" descr="preencoded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277610" y="5057775"/>
            <a:ext cx="200025" cy="304800"/>
          </a:xfrm>
          <a:prstGeom prst="rect">
            <a:avLst/>
          </a:prstGeom>
        </p:spPr>
      </p:pic>
      <p:sp>
        <p:nvSpPr>
          <p:cNvPr id="24" name="Text 5"/>
          <p:cNvSpPr/>
          <p:nvPr>
            <p:custDataLst>
              <p:tags r:id="rId15"/>
            </p:custDataLst>
          </p:nvPr>
        </p:nvSpPr>
        <p:spPr>
          <a:xfrm>
            <a:off x="6688455" y="5055870"/>
            <a:ext cx="68580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indent="0" algn="l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理解各种</a:t>
            </a:r>
            <a:r>
              <a:rPr lang="zh-CN" altLang="en-US" sz="1800" b="1" dirty="0">
                <a:solidFill>
                  <a:srgbClr val="1F2937"/>
                </a:solidFill>
              </a:rPr>
              <a:t>税务</a:t>
            </a:r>
            <a:r>
              <a:rPr lang="en-US" sz="1800" b="1" dirty="0">
                <a:solidFill>
                  <a:srgbClr val="1F2937"/>
                </a:solidFill>
              </a:rPr>
              <a:t>申报表</a:t>
            </a:r>
            <a:endParaRPr lang="en-US" sz="1800" b="1" dirty="0">
              <a:solidFill>
                <a:srgbClr val="1F2937"/>
              </a:solidFill>
            </a:endParaRPr>
          </a:p>
        </p:txBody>
      </p:sp>
      <p:sp>
        <p:nvSpPr>
          <p:cNvPr id="25" name="Text 6"/>
          <p:cNvSpPr/>
          <p:nvPr>
            <p:custDataLst>
              <p:tags r:id="rId16"/>
            </p:custDataLst>
          </p:nvPr>
        </p:nvSpPr>
        <p:spPr>
          <a:xfrm>
            <a:off x="6711315" y="5330190"/>
            <a:ext cx="4926965" cy="56007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algn="l">
              <a:lnSpc>
                <a:spcPts val="2100"/>
              </a:lnSpc>
              <a:buClrTx/>
              <a:buSzTx/>
              <a:buFontTx/>
              <a:buNone/>
            </a:pPr>
            <a:r>
              <a:rPr lang="en-US" sz="1350" dirty="0">
                <a:solidFill>
                  <a:srgbClr val="4B5563"/>
                </a:solidFill>
              </a:rPr>
              <a:t>理解增值税、企业所得税、个人所得税等各个申报表的提交时间、与记账报表之间的关系。</a:t>
            </a:r>
            <a:endParaRPr lang="en-US" sz="1350" dirty="0">
              <a:solidFill>
                <a:srgbClr val="4B556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8077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1582400" cy="746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95500"/>
            <a:ext cx="3352800" cy="5219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950" y="3734395"/>
            <a:ext cx="342900" cy="457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2095500"/>
            <a:ext cx="3352800" cy="5219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3734395"/>
            <a:ext cx="457200" cy="4572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2095500"/>
            <a:ext cx="3352800" cy="5219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7850" y="3734395"/>
            <a:ext cx="571500" cy="457200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762000" y="762000"/>
            <a:ext cx="106680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A3B5C"/>
                </a:solidFill>
              </a:rPr>
              <a:t>除了增值税和所得税，还有这些</a:t>
            </a:r>
            <a:endParaRPr lang="en-US" sz="3600" dirty="0"/>
          </a:p>
        </p:txBody>
      </p:sp>
      <p:sp>
        <p:nvSpPr>
          <p:cNvPr id="12" name="Text 1"/>
          <p:cNvSpPr/>
          <p:nvPr/>
        </p:nvSpPr>
        <p:spPr>
          <a:xfrm>
            <a:off x="762000" y="1371600"/>
            <a:ext cx="106680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</a:rPr>
              <a:t>其他常见税种简介</a:t>
            </a:r>
            <a:endParaRPr lang="en-US" sz="1500" dirty="0"/>
          </a:p>
        </p:txBody>
      </p:sp>
      <p:sp>
        <p:nvSpPr>
          <p:cNvPr id="13" name="Text 2"/>
          <p:cNvSpPr/>
          <p:nvPr/>
        </p:nvSpPr>
        <p:spPr>
          <a:xfrm>
            <a:off x="2095500" y="4420195"/>
            <a:ext cx="6858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附加税</a:t>
            </a:r>
            <a:endParaRPr lang="en-US" sz="1800" dirty="0"/>
          </a:p>
        </p:txBody>
      </p:sp>
      <p:sp>
        <p:nvSpPr>
          <p:cNvPr id="14" name="Text 3"/>
          <p:cNvSpPr/>
          <p:nvPr/>
        </p:nvSpPr>
        <p:spPr>
          <a:xfrm>
            <a:off x="1066800" y="4877395"/>
            <a:ext cx="2743200" cy="83581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95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包括城市维护建设税、教育费附加等，以实际缴纳的增值税、消费税税额为计税依据，随主税一并征收。</a:t>
            </a:r>
            <a:endParaRPr lang="en-US" sz="1350" dirty="0"/>
          </a:p>
        </p:txBody>
      </p:sp>
      <p:sp>
        <p:nvSpPr>
          <p:cNvPr id="15" name="Text 4"/>
          <p:cNvSpPr/>
          <p:nvPr/>
        </p:nvSpPr>
        <p:spPr>
          <a:xfrm>
            <a:off x="5753100" y="4420195"/>
            <a:ext cx="6858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印花税</a:t>
            </a:r>
            <a:endParaRPr lang="en-US" sz="1800" dirty="0"/>
          </a:p>
        </p:txBody>
      </p:sp>
      <p:sp>
        <p:nvSpPr>
          <p:cNvPr id="16" name="Text 5"/>
          <p:cNvSpPr/>
          <p:nvPr/>
        </p:nvSpPr>
        <p:spPr>
          <a:xfrm>
            <a:off x="4724400" y="4877395"/>
            <a:ext cx="2743200" cy="83581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95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对订立、领受应税凭证（如合同、产权转移书据、营业账簿、权利许可证照）的行为征收的一种税。</a:t>
            </a:r>
            <a:endParaRPr lang="en-US" sz="1350" dirty="0"/>
          </a:p>
        </p:txBody>
      </p:sp>
      <p:sp>
        <p:nvSpPr>
          <p:cNvPr id="17" name="Text 6"/>
          <p:cNvSpPr/>
          <p:nvPr/>
        </p:nvSpPr>
        <p:spPr>
          <a:xfrm>
            <a:off x="8953500" y="4420195"/>
            <a:ext cx="16002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城镇土地使用税</a:t>
            </a:r>
            <a:endParaRPr lang="en-US" sz="1800" dirty="0"/>
          </a:p>
        </p:txBody>
      </p:sp>
      <p:sp>
        <p:nvSpPr>
          <p:cNvPr id="18" name="Text 7"/>
          <p:cNvSpPr/>
          <p:nvPr/>
        </p:nvSpPr>
        <p:spPr>
          <a:xfrm>
            <a:off x="8382000" y="4877395"/>
            <a:ext cx="2743200" cy="83581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95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在城市、县城、建制镇、工矿区范围内使用土地的单位和个人，按实际占用的土地面积定额计算缴纳。</a:t>
            </a:r>
            <a:endParaRPr lang="en-US" sz="13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384540" y="3608705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showAsIcon="1" r:id="rId1" imgW="1524000" imgH="1524000" progId="Package">
                  <p:embed/>
                </p:oleObj>
              </mc:Choice>
              <mc:Fallback>
                <p:oleObj name="" showAsIcon="1" r:id="rId1" imgW="1524000" imgH="1524000" progId="Package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384540" y="3608705"/>
                        <a:ext cx="15240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88110" y="3608705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" showAsIcon="1" r:id="rId3" imgW="1524000" imgH="1524000" progId="Package">
                  <p:embed/>
                </p:oleObj>
              </mc:Choice>
              <mc:Fallback>
                <p:oleObj name="" showAsIcon="1" r:id="rId3" imgW="1524000" imgH="1524000" progId="Package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8110" y="3608705"/>
                        <a:ext cx="15240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88110" y="89408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" showAsIcon="1" r:id="rId5" imgW="1524000" imgH="1524000" progId="Package">
                  <p:embed/>
                </p:oleObj>
              </mc:Choice>
              <mc:Fallback>
                <p:oleObj name="" showAsIcon="1" r:id="rId5" imgW="1524000" imgH="1524000" progId="Package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8110" y="894080"/>
                        <a:ext cx="15240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86325" y="3608705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" showAsIcon="1" r:id="rId7" imgW="1524000" imgH="1524000" progId="Package">
                  <p:embed/>
                </p:oleObj>
              </mc:Choice>
              <mc:Fallback>
                <p:oleObj name="" showAsIcon="1" r:id="rId7" imgW="1524000" imgH="1524000" progId="Package">
                  <p:embed/>
                  <p:pic>
                    <p:nvPicPr>
                      <p:cNvPr id="0" name="图片 10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6325" y="3608705"/>
                        <a:ext cx="15240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384540" y="89408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" showAsIcon="1" r:id="rId9" imgW="1524000" imgH="1524000" progId="Excel.Sheet.12">
                  <p:embed/>
                </p:oleObj>
              </mc:Choice>
              <mc:Fallback>
                <p:oleObj name="" showAsIcon="1" r:id="rId9" imgW="1524000" imgH="1524000" progId="Excel.Sheet.12">
                  <p:embed/>
                  <p:pic>
                    <p:nvPicPr>
                      <p:cNvPr id="0" name="图片 103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84540" y="894080"/>
                        <a:ext cx="15240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86325" y="89408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" showAsIcon="1" r:id="rId11" imgW="1524000" imgH="1524000" progId="Package">
                  <p:embed/>
                </p:oleObj>
              </mc:Choice>
              <mc:Fallback>
                <p:oleObj name="" showAsIcon="1" r:id="rId11" imgW="1524000" imgH="1524000" progId="Package">
                  <p:embed/>
                  <p:pic>
                    <p:nvPicPr>
                      <p:cNvPr id="0" name="图片 103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86325" y="894080"/>
                        <a:ext cx="15240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8077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1582400" cy="746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5219700" cy="21907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828800"/>
            <a:ext cx="1419225" cy="342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944737"/>
            <a:ext cx="104775" cy="1333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0" y="1600200"/>
            <a:ext cx="5219700" cy="21907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8900" y="1828800"/>
            <a:ext cx="1419225" cy="3429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1300" y="1944737"/>
            <a:ext cx="104775" cy="1333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4019550"/>
            <a:ext cx="5219700" cy="21907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600" y="4248150"/>
            <a:ext cx="1019175" cy="342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3000" y="4364087"/>
            <a:ext cx="104775" cy="1333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0300" y="4019550"/>
            <a:ext cx="5219700" cy="21907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38900" y="4248150"/>
            <a:ext cx="1047750" cy="3429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91300" y="4364087"/>
            <a:ext cx="133350" cy="1333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000" y="6515100"/>
            <a:ext cx="10668000" cy="8001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90900" y="6743700"/>
            <a:ext cx="5410200" cy="5715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9500" y="6915150"/>
            <a:ext cx="228600" cy="2286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762000" y="762000"/>
            <a:ext cx="106680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A3B5C"/>
                </a:solidFill>
              </a:rPr>
              <a:t>这些发票你迟早会遇到</a:t>
            </a:r>
            <a:endParaRPr lang="en-US" sz="3600" dirty="0"/>
          </a:p>
        </p:txBody>
      </p:sp>
      <p:sp>
        <p:nvSpPr>
          <p:cNvPr id="21" name="Text 1"/>
          <p:cNvSpPr/>
          <p:nvPr/>
        </p:nvSpPr>
        <p:spPr>
          <a:xfrm>
            <a:off x="1323975" y="1828800"/>
            <a:ext cx="1465955" cy="3429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FFFFFF"/>
                </a:solidFill>
              </a:rPr>
              <a:t>增值税专用发票</a:t>
            </a:r>
            <a:endParaRPr lang="en-US" sz="1050" dirty="0"/>
          </a:p>
        </p:txBody>
      </p:sp>
      <p:sp>
        <p:nvSpPr>
          <p:cNvPr id="22" name="Text 2"/>
          <p:cNvSpPr/>
          <p:nvPr/>
        </p:nvSpPr>
        <p:spPr>
          <a:xfrm>
            <a:off x="990600" y="2324100"/>
            <a:ext cx="4762500" cy="12382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1F2937"/>
                </a:solidFill>
              </a:rPr>
              <a:t>适用于一般纳税人，可用于</a:t>
            </a:r>
            <a:r>
              <a:rPr lang="en-US" sz="1350" b="1" dirty="0">
                <a:solidFill>
                  <a:srgbClr val="1A3B5C"/>
                </a:solidFill>
              </a:rPr>
              <a:t>抵扣进项税额</a:t>
            </a:r>
            <a:r>
              <a:rPr lang="en-US" sz="1350" dirty="0">
                <a:solidFill>
                  <a:srgbClr val="1F2937"/>
                </a:solidFill>
              </a:rPr>
              <a:t>，是增值税链条抵扣的关键凭证。</a:t>
            </a:r>
            <a:endParaRPr lang="en-US" sz="1350" dirty="0"/>
          </a:p>
        </p:txBody>
      </p:sp>
      <p:sp>
        <p:nvSpPr>
          <p:cNvPr id="23" name="Text 3"/>
          <p:cNvSpPr/>
          <p:nvPr/>
        </p:nvSpPr>
        <p:spPr>
          <a:xfrm>
            <a:off x="6772275" y="1828800"/>
            <a:ext cx="1465955" cy="3429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FFFFFF"/>
                </a:solidFill>
              </a:rPr>
              <a:t>增值税普通发票</a:t>
            </a:r>
            <a:endParaRPr lang="en-US" sz="1050" dirty="0"/>
          </a:p>
        </p:txBody>
      </p:sp>
      <p:sp>
        <p:nvSpPr>
          <p:cNvPr id="24" name="Text 4"/>
          <p:cNvSpPr/>
          <p:nvPr/>
        </p:nvSpPr>
        <p:spPr>
          <a:xfrm>
            <a:off x="6438900" y="2324100"/>
            <a:ext cx="4762500" cy="12382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1F2937"/>
                </a:solidFill>
              </a:rPr>
              <a:t>适用范围广，</a:t>
            </a:r>
            <a:r>
              <a:rPr lang="en-US" sz="1350" b="1" dirty="0">
                <a:solidFill>
                  <a:srgbClr val="1A3B5C"/>
                </a:solidFill>
              </a:rPr>
              <a:t>不能用于进项税抵扣</a:t>
            </a:r>
            <a:r>
              <a:rPr lang="en-US" sz="1350" dirty="0">
                <a:solidFill>
                  <a:srgbClr val="1F2937"/>
                </a:solidFill>
              </a:rPr>
              <a:t>，主要用于记账和证明交易发生。</a:t>
            </a:r>
            <a:endParaRPr lang="en-US" sz="1350" dirty="0"/>
          </a:p>
        </p:txBody>
      </p:sp>
      <p:sp>
        <p:nvSpPr>
          <p:cNvPr id="25" name="Text 5"/>
          <p:cNvSpPr/>
          <p:nvPr/>
        </p:nvSpPr>
        <p:spPr>
          <a:xfrm>
            <a:off x="1323975" y="4248150"/>
            <a:ext cx="747757" cy="3429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FFFFFF"/>
                </a:solidFill>
              </a:rPr>
              <a:t>定额发票</a:t>
            </a:r>
            <a:endParaRPr lang="en-US" sz="1050" dirty="0"/>
          </a:p>
        </p:txBody>
      </p:sp>
      <p:sp>
        <p:nvSpPr>
          <p:cNvPr id="26" name="Text 6"/>
          <p:cNvSpPr/>
          <p:nvPr/>
        </p:nvSpPr>
        <p:spPr>
          <a:xfrm>
            <a:off x="990600" y="4743450"/>
            <a:ext cx="4762500" cy="12382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1F2937"/>
                </a:solidFill>
              </a:rPr>
              <a:t>面额固定，常见于</a:t>
            </a:r>
            <a:r>
              <a:rPr lang="en-US" sz="1350" b="1" dirty="0">
                <a:solidFill>
                  <a:srgbClr val="1A3B5C"/>
                </a:solidFill>
              </a:rPr>
              <a:t>小额消费场景</a:t>
            </a:r>
            <a:r>
              <a:rPr lang="en-US" sz="1350" dirty="0">
                <a:solidFill>
                  <a:srgbClr val="1F2937"/>
                </a:solidFill>
              </a:rPr>
              <a:t>，如停车费、餐饮费、出租车费等。</a:t>
            </a:r>
            <a:endParaRPr lang="en-US" sz="1350" dirty="0"/>
          </a:p>
        </p:txBody>
      </p:sp>
      <p:sp>
        <p:nvSpPr>
          <p:cNvPr id="27" name="Text 7"/>
          <p:cNvSpPr/>
          <p:nvPr/>
        </p:nvSpPr>
        <p:spPr>
          <a:xfrm>
            <a:off x="6800850" y="4248150"/>
            <a:ext cx="756458" cy="3429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FFFFFF"/>
                </a:solidFill>
              </a:rPr>
              <a:t>收购发票</a:t>
            </a:r>
            <a:endParaRPr lang="en-US" sz="1050" dirty="0"/>
          </a:p>
        </p:txBody>
      </p:sp>
      <p:sp>
        <p:nvSpPr>
          <p:cNvPr id="28" name="Text 8"/>
          <p:cNvSpPr/>
          <p:nvPr/>
        </p:nvSpPr>
        <p:spPr>
          <a:xfrm>
            <a:off x="6438900" y="4743450"/>
            <a:ext cx="4762500" cy="12382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A3B5C"/>
                </a:solidFill>
              </a:rPr>
              <a:t>农产品收购业务专用</a:t>
            </a:r>
            <a:r>
              <a:rPr lang="en-US" sz="1350" dirty="0">
                <a:solidFill>
                  <a:srgbClr val="1F2937"/>
                </a:solidFill>
              </a:rPr>
              <a:t>，由收购方向农业生产者开具，用于抵扣进项税。</a:t>
            </a:r>
            <a:endParaRPr lang="en-US" sz="1350" dirty="0"/>
          </a:p>
        </p:txBody>
      </p:sp>
      <p:sp>
        <p:nvSpPr>
          <p:cNvPr id="29" name="Text 9"/>
          <p:cNvSpPr/>
          <p:nvPr/>
        </p:nvSpPr>
        <p:spPr>
          <a:xfrm>
            <a:off x="3962400" y="6896100"/>
            <a:ext cx="46101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B91C1C"/>
                </a:solidFill>
              </a:rPr>
              <a:t>虚开发票 = 刑事风险！务必确保发票与真实交易一致。</a:t>
            </a:r>
            <a:endParaRPr lang="en-US" sz="15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截屏2026-04-09 11.20.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0"/>
            <a:ext cx="1066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截屏2026-04-09 11.19.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060" y="0"/>
            <a:ext cx="1072388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截屏2026-04-09 11.22.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6735" y="314325"/>
            <a:ext cx="8465185" cy="6161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c66cc4a7378b0129257dab91c9573d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80" y="151765"/>
            <a:ext cx="9643745" cy="6487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8077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1582400" cy="746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371600"/>
            <a:ext cx="1828800" cy="3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790700"/>
            <a:ext cx="5181600" cy="17335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2113657"/>
            <a:ext cx="207764" cy="207764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1790700"/>
            <a:ext cx="5181600" cy="17335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2107555"/>
            <a:ext cx="219819" cy="219819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3829050"/>
            <a:ext cx="5181600" cy="17335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142631"/>
            <a:ext cx="226368" cy="226368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3829050"/>
            <a:ext cx="5181600" cy="17335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4142631"/>
            <a:ext cx="226368" cy="226368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5867400"/>
            <a:ext cx="10668000" cy="144780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762000" y="762000"/>
            <a:ext cx="106680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A3B5C"/>
                </a:solidFill>
              </a:rPr>
              <a:t>财务合规“不要做”</a:t>
            </a:r>
            <a:endParaRPr lang="en-US" sz="3600" dirty="0"/>
          </a:p>
        </p:txBody>
      </p:sp>
      <p:sp>
        <p:nvSpPr>
          <p:cNvPr id="16" name="Text 1"/>
          <p:cNvSpPr/>
          <p:nvPr/>
        </p:nvSpPr>
        <p:spPr>
          <a:xfrm>
            <a:off x="1350764" y="2019300"/>
            <a:ext cx="4364236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私卡收/付款</a:t>
            </a:r>
            <a:endParaRPr lang="en-US" sz="1800" dirty="0"/>
          </a:p>
        </p:txBody>
      </p:sp>
      <p:sp>
        <p:nvSpPr>
          <p:cNvPr id="17" name="Text 2"/>
          <p:cNvSpPr/>
          <p:nvPr/>
        </p:nvSpPr>
        <p:spPr>
          <a:xfrm>
            <a:off x="1350764" y="2400300"/>
            <a:ext cx="4364236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使用个人银行卡处理公司收支，隐匿真实收入与支出，是严重的税务违规行为。</a:t>
            </a:r>
            <a:endParaRPr lang="en-US" sz="1350" dirty="0"/>
          </a:p>
        </p:txBody>
      </p:sp>
      <p:sp>
        <p:nvSpPr>
          <p:cNvPr id="18" name="Text 3"/>
          <p:cNvSpPr/>
          <p:nvPr/>
        </p:nvSpPr>
        <p:spPr>
          <a:xfrm>
            <a:off x="6849219" y="2019300"/>
            <a:ext cx="4352181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虚开发票</a:t>
            </a:r>
            <a:endParaRPr lang="en-US" sz="1800" dirty="0"/>
          </a:p>
        </p:txBody>
      </p:sp>
      <p:sp>
        <p:nvSpPr>
          <p:cNvPr id="19" name="Text 4"/>
          <p:cNvSpPr/>
          <p:nvPr/>
        </p:nvSpPr>
        <p:spPr>
          <a:xfrm>
            <a:off x="6849219" y="2400300"/>
            <a:ext cx="4352181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在没有真实交易背景的情况下开具或接受发票，用以抵扣税款或虚增成本。</a:t>
            </a:r>
            <a:endParaRPr lang="en-US" sz="1350" dirty="0"/>
          </a:p>
        </p:txBody>
      </p:sp>
      <p:sp>
        <p:nvSpPr>
          <p:cNvPr id="20" name="Text 5"/>
          <p:cNvSpPr/>
          <p:nvPr/>
        </p:nvSpPr>
        <p:spPr>
          <a:xfrm>
            <a:off x="1369368" y="4057650"/>
            <a:ext cx="4345632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变相分红</a:t>
            </a:r>
            <a:endParaRPr lang="en-US" sz="1800" dirty="0"/>
          </a:p>
        </p:txBody>
      </p:sp>
      <p:sp>
        <p:nvSpPr>
          <p:cNvPr id="21" name="Text 6"/>
          <p:cNvSpPr/>
          <p:nvPr/>
        </p:nvSpPr>
        <p:spPr>
          <a:xfrm>
            <a:off x="1369368" y="4438650"/>
            <a:ext cx="4345632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通过虚构借款、报销个人费用等方式向股东分配利润，规避个人所得税。</a:t>
            </a:r>
            <a:endParaRPr lang="en-US" sz="1350" dirty="0"/>
          </a:p>
        </p:txBody>
      </p:sp>
      <p:sp>
        <p:nvSpPr>
          <p:cNvPr id="22" name="Text 7"/>
          <p:cNvSpPr/>
          <p:nvPr/>
        </p:nvSpPr>
        <p:spPr>
          <a:xfrm>
            <a:off x="6855768" y="4057650"/>
            <a:ext cx="4345632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延迟/隐瞒收入</a:t>
            </a:r>
            <a:endParaRPr lang="en-US" sz="1800" dirty="0"/>
          </a:p>
        </p:txBody>
      </p:sp>
      <p:sp>
        <p:nvSpPr>
          <p:cNvPr id="23" name="Text 8"/>
          <p:cNvSpPr/>
          <p:nvPr/>
        </p:nvSpPr>
        <p:spPr>
          <a:xfrm>
            <a:off x="6855768" y="4438650"/>
            <a:ext cx="4345632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不按权责发生制确认收入，或将收入计入其他往来科目，少缴当期税款。</a:t>
            </a:r>
            <a:endParaRPr lang="en-US" sz="1350" dirty="0"/>
          </a:p>
        </p:txBody>
      </p:sp>
      <p:sp>
        <p:nvSpPr>
          <p:cNvPr id="24" name="Text 9"/>
          <p:cNvSpPr/>
          <p:nvPr/>
        </p:nvSpPr>
        <p:spPr>
          <a:xfrm>
            <a:off x="990600" y="6096000"/>
            <a:ext cx="102108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991B1B"/>
                </a:solidFill>
              </a:rPr>
              <a:t>⚠️ 潜在后果</a:t>
            </a:r>
            <a:endParaRPr lang="en-US" sz="1800" dirty="0"/>
          </a:p>
        </p:txBody>
      </p:sp>
      <p:sp>
        <p:nvSpPr>
          <p:cNvPr id="25" name="Text 10"/>
          <p:cNvSpPr/>
          <p:nvPr/>
        </p:nvSpPr>
        <p:spPr>
          <a:xfrm>
            <a:off x="990600" y="6477000"/>
            <a:ext cx="102108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</a:rPr>
              <a:t>罚款、滞纳金、刑事责任</a:t>
            </a:r>
            <a:endParaRPr lang="en-US" sz="1500" dirty="0"/>
          </a:p>
        </p:txBody>
      </p:sp>
      <p:sp>
        <p:nvSpPr>
          <p:cNvPr id="26" name="Text 11"/>
          <p:cNvSpPr/>
          <p:nvPr/>
        </p:nvSpPr>
        <p:spPr>
          <a:xfrm>
            <a:off x="990600" y="6819900"/>
            <a:ext cx="102108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触碰红线将给公司及个人带来严重的法律与财务风险。</a:t>
            </a:r>
            <a:endParaRPr lang="en-US" sz="135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8077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1582400" cy="746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620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866900"/>
            <a:ext cx="5943600" cy="16383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866900"/>
            <a:ext cx="5943600" cy="571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2438400"/>
            <a:ext cx="5943600" cy="533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2644378"/>
            <a:ext cx="1143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2270" y="2644378"/>
            <a:ext cx="17145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2971800"/>
            <a:ext cx="5943600" cy="533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3177778"/>
            <a:ext cx="171450" cy="152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2270" y="3177778"/>
            <a:ext cx="17145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2800" y="1866900"/>
            <a:ext cx="4267200" cy="54483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1400" y="2419350"/>
            <a:ext cx="200025" cy="2286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91400" y="2800350"/>
            <a:ext cx="609600" cy="381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91400" y="3524250"/>
            <a:ext cx="3810000" cy="7620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1400" y="4514850"/>
            <a:ext cx="1828800" cy="13716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72600" y="4514850"/>
            <a:ext cx="1828800" cy="13716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1400" y="6115050"/>
            <a:ext cx="3810000" cy="6858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05700" y="6282928"/>
            <a:ext cx="114300" cy="152400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1485900" y="762000"/>
            <a:ext cx="107061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A3B5C"/>
                </a:solidFill>
              </a:rPr>
              <a:t>权责发生制 vs 收付实现制</a:t>
            </a:r>
            <a:endParaRPr lang="en-US" sz="3600" dirty="0"/>
          </a:p>
        </p:txBody>
      </p:sp>
      <p:sp>
        <p:nvSpPr>
          <p:cNvPr id="23" name="Text 1"/>
          <p:cNvSpPr/>
          <p:nvPr/>
        </p:nvSpPr>
        <p:spPr>
          <a:xfrm>
            <a:off x="762000" y="1295400"/>
            <a:ext cx="106680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</a:rPr>
              <a:t>两种核心会计确认基础的对比</a:t>
            </a:r>
            <a:endParaRPr lang="en-US" sz="1500" dirty="0"/>
          </a:p>
        </p:txBody>
      </p:sp>
      <p:sp>
        <p:nvSpPr>
          <p:cNvPr id="24" name="Text 2"/>
          <p:cNvSpPr/>
          <p:nvPr/>
        </p:nvSpPr>
        <p:spPr>
          <a:xfrm>
            <a:off x="914400" y="1866900"/>
            <a:ext cx="2893070" cy="571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</a:rPr>
              <a:t>权责发生制（企业用）</a:t>
            </a:r>
            <a:endParaRPr lang="en-US" sz="1350" dirty="0"/>
          </a:p>
        </p:txBody>
      </p:sp>
      <p:sp>
        <p:nvSpPr>
          <p:cNvPr id="25" name="Text 3"/>
          <p:cNvSpPr/>
          <p:nvPr/>
        </p:nvSpPr>
        <p:spPr>
          <a:xfrm>
            <a:off x="4112270" y="1866900"/>
            <a:ext cx="3597054" cy="571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</a:rPr>
              <a:t>收付实现制（个人/小作坊）</a:t>
            </a:r>
            <a:endParaRPr lang="en-US" sz="1350" dirty="0"/>
          </a:p>
        </p:txBody>
      </p:sp>
      <p:sp>
        <p:nvSpPr>
          <p:cNvPr id="26" name="Text 4"/>
          <p:cNvSpPr/>
          <p:nvPr/>
        </p:nvSpPr>
        <p:spPr>
          <a:xfrm>
            <a:off x="1104900" y="2438400"/>
            <a:ext cx="4081077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</a:rPr>
              <a:t> 收入：卖货就算，不管收没收到钱</a:t>
            </a:r>
            <a:endParaRPr lang="en-US" sz="1200" dirty="0"/>
          </a:p>
        </p:txBody>
      </p:sp>
      <p:sp>
        <p:nvSpPr>
          <p:cNvPr id="27" name="Text 5"/>
          <p:cNvSpPr/>
          <p:nvPr/>
        </p:nvSpPr>
        <p:spPr>
          <a:xfrm>
            <a:off x="4359920" y="2438400"/>
            <a:ext cx="2763838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</a:rPr>
              <a:t> 收入：实际收到钱才算</a:t>
            </a:r>
            <a:endParaRPr lang="en-US" sz="1200" dirty="0"/>
          </a:p>
        </p:txBody>
      </p:sp>
      <p:sp>
        <p:nvSpPr>
          <p:cNvPr id="28" name="Text 6"/>
          <p:cNvSpPr/>
          <p:nvPr/>
        </p:nvSpPr>
        <p:spPr>
          <a:xfrm>
            <a:off x="1162050" y="2971800"/>
            <a:ext cx="3529580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</a:rPr>
              <a:t> 费用：买了就算，不管付没付</a:t>
            </a:r>
            <a:endParaRPr lang="en-US" sz="1200" dirty="0"/>
          </a:p>
        </p:txBody>
      </p:sp>
      <p:sp>
        <p:nvSpPr>
          <p:cNvPr id="29" name="Text 7"/>
          <p:cNvSpPr/>
          <p:nvPr/>
        </p:nvSpPr>
        <p:spPr>
          <a:xfrm>
            <a:off x="4359920" y="2971800"/>
            <a:ext cx="2492874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</a:rPr>
              <a:t> 费用：实际付钱才算</a:t>
            </a:r>
            <a:endParaRPr lang="en-US" sz="1200" dirty="0"/>
          </a:p>
        </p:txBody>
      </p:sp>
      <p:sp>
        <p:nvSpPr>
          <p:cNvPr id="30" name="Text 8"/>
          <p:cNvSpPr/>
          <p:nvPr/>
        </p:nvSpPr>
        <p:spPr>
          <a:xfrm>
            <a:off x="762000" y="3657600"/>
            <a:ext cx="59436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</a:rPr>
              <a:t>核心区别：经济权利/责任的发生 vs. 现金的收付时点</a:t>
            </a:r>
            <a:endParaRPr lang="en-US" sz="1050" dirty="0"/>
          </a:p>
        </p:txBody>
      </p:sp>
      <p:sp>
        <p:nvSpPr>
          <p:cNvPr id="31" name="Text 9"/>
          <p:cNvSpPr/>
          <p:nvPr/>
        </p:nvSpPr>
        <p:spPr>
          <a:xfrm>
            <a:off x="7705725" y="2381250"/>
            <a:ext cx="38100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A3B5C"/>
                </a:solidFill>
              </a:rPr>
              <a:t>典型场景举例</a:t>
            </a:r>
            <a:endParaRPr lang="en-US" sz="1800" dirty="0"/>
          </a:p>
        </p:txBody>
      </p:sp>
      <p:sp>
        <p:nvSpPr>
          <p:cNvPr id="32" name="Text 10"/>
          <p:cNvSpPr/>
          <p:nvPr/>
        </p:nvSpPr>
        <p:spPr>
          <a:xfrm>
            <a:off x="7391400" y="3181350"/>
            <a:ext cx="38100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</a:rPr>
              <a:t>业务事实：</a:t>
            </a:r>
            <a:endParaRPr lang="en-US" sz="1500" dirty="0"/>
          </a:p>
        </p:txBody>
      </p:sp>
      <p:sp>
        <p:nvSpPr>
          <p:cNvPr id="33" name="Text 11"/>
          <p:cNvSpPr/>
          <p:nvPr/>
        </p:nvSpPr>
        <p:spPr>
          <a:xfrm>
            <a:off x="7505700" y="3524250"/>
            <a:ext cx="3581400" cy="762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</a:rPr>
              <a:t>公司在 </a:t>
            </a:r>
            <a:r>
              <a:rPr lang="en-US" sz="1350" b="1" dirty="0">
                <a:solidFill>
                  <a:srgbClr val="1A3B5C"/>
                </a:solidFill>
              </a:rPr>
              <a:t>12月</a:t>
            </a:r>
            <a:r>
              <a:rPr lang="en-US" sz="1350" dirty="0">
                <a:solidFill>
                  <a:srgbClr val="374151"/>
                </a:solidFill>
              </a:rPr>
              <a:t> 销售了货物，但客户在 </a:t>
            </a:r>
            <a:r>
              <a:rPr lang="en-US" sz="1350" b="1" dirty="0">
                <a:solidFill>
                  <a:srgbClr val="1A3B5C"/>
                </a:solidFill>
              </a:rPr>
              <a:t>次年1月</a:t>
            </a:r>
            <a:r>
              <a:rPr lang="en-US" sz="1350" dirty="0">
                <a:solidFill>
                  <a:srgbClr val="374151"/>
                </a:solidFill>
              </a:rPr>
              <a:t> 才支付货款。</a:t>
            </a:r>
            <a:endParaRPr lang="en-US" sz="1350" dirty="0"/>
          </a:p>
        </p:txBody>
      </p:sp>
      <p:sp>
        <p:nvSpPr>
          <p:cNvPr id="34" name="Text 12"/>
          <p:cNvSpPr/>
          <p:nvPr/>
        </p:nvSpPr>
        <p:spPr>
          <a:xfrm>
            <a:off x="7543800" y="4667250"/>
            <a:ext cx="1524000" cy="228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A3B5C"/>
                </a:solidFill>
              </a:rPr>
              <a:t>权责发生制</a:t>
            </a:r>
            <a:endParaRPr lang="en-US" sz="1200" dirty="0"/>
          </a:p>
        </p:txBody>
      </p:sp>
      <p:sp>
        <p:nvSpPr>
          <p:cNvPr id="35" name="Text 13"/>
          <p:cNvSpPr/>
          <p:nvPr/>
        </p:nvSpPr>
        <p:spPr>
          <a:xfrm>
            <a:off x="7543800" y="4972050"/>
            <a:ext cx="1524000" cy="495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374151"/>
                </a:solidFill>
              </a:rPr>
              <a:t>12月</a:t>
            </a:r>
            <a:r>
              <a:rPr lang="en-US" sz="1200" dirty="0">
                <a:solidFill>
                  <a:srgbClr val="374151"/>
                </a:solidFill>
              </a:rPr>
              <a:t>
</a:t>
            </a:r>
            <a:r>
              <a:rPr lang="en-US" sz="1200" dirty="0">
                <a:solidFill>
                  <a:srgbClr val="374151"/>
                </a:solidFill>
              </a:rPr>
              <a:t>确认收入</a:t>
            </a:r>
            <a:endParaRPr lang="en-US" sz="1200" dirty="0"/>
          </a:p>
        </p:txBody>
      </p:sp>
      <p:sp>
        <p:nvSpPr>
          <p:cNvPr id="36" name="Text 14"/>
          <p:cNvSpPr/>
          <p:nvPr/>
        </p:nvSpPr>
        <p:spPr>
          <a:xfrm>
            <a:off x="7543800" y="5543550"/>
            <a:ext cx="15240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</a:rPr>
              <a:t>（权利已发生）</a:t>
            </a:r>
            <a:endParaRPr lang="en-US" sz="1050" dirty="0"/>
          </a:p>
        </p:txBody>
      </p:sp>
      <p:sp>
        <p:nvSpPr>
          <p:cNvPr id="37" name="Text 15"/>
          <p:cNvSpPr/>
          <p:nvPr/>
        </p:nvSpPr>
        <p:spPr>
          <a:xfrm>
            <a:off x="9525000" y="4667250"/>
            <a:ext cx="1524000" cy="228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A3B5C"/>
                </a:solidFill>
              </a:rPr>
              <a:t>收付实现制</a:t>
            </a:r>
            <a:endParaRPr lang="en-US" sz="1200" dirty="0"/>
          </a:p>
        </p:txBody>
      </p:sp>
      <p:sp>
        <p:nvSpPr>
          <p:cNvPr id="38" name="Text 16"/>
          <p:cNvSpPr/>
          <p:nvPr/>
        </p:nvSpPr>
        <p:spPr>
          <a:xfrm>
            <a:off x="9525000" y="4972050"/>
            <a:ext cx="1524000" cy="495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374151"/>
                </a:solidFill>
              </a:rPr>
              <a:t>1月</a:t>
            </a:r>
            <a:r>
              <a:rPr lang="en-US" sz="1200" dirty="0">
                <a:solidFill>
                  <a:srgbClr val="374151"/>
                </a:solidFill>
              </a:rPr>
              <a:t>
</a:t>
            </a:r>
            <a:r>
              <a:rPr lang="en-US" sz="1200" dirty="0">
                <a:solidFill>
                  <a:srgbClr val="374151"/>
                </a:solidFill>
              </a:rPr>
              <a:t>确认收入</a:t>
            </a:r>
            <a:endParaRPr lang="en-US" sz="1200" dirty="0"/>
          </a:p>
        </p:txBody>
      </p:sp>
      <p:sp>
        <p:nvSpPr>
          <p:cNvPr id="39" name="Text 17"/>
          <p:cNvSpPr/>
          <p:nvPr/>
        </p:nvSpPr>
        <p:spPr>
          <a:xfrm>
            <a:off x="9525000" y="5543550"/>
            <a:ext cx="15240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</a:rPr>
              <a:t>（现金已收到）</a:t>
            </a:r>
            <a:endParaRPr lang="en-US" sz="1050" dirty="0"/>
          </a:p>
        </p:txBody>
      </p:sp>
      <p:sp>
        <p:nvSpPr>
          <p:cNvPr id="40" name="Text 18"/>
          <p:cNvSpPr/>
          <p:nvPr/>
        </p:nvSpPr>
        <p:spPr>
          <a:xfrm>
            <a:off x="7696200" y="6229350"/>
            <a:ext cx="35814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dirty="0">
                <a:solidFill>
                  <a:srgbClr val="374151"/>
                </a:solidFill>
              </a:rPr>
              <a:t>关键启示：</a:t>
            </a:r>
            <a:r>
              <a:rPr lang="en-US" sz="1200" dirty="0">
                <a:solidFill>
                  <a:srgbClr val="374151"/>
                </a:solidFill>
              </a:rPr>
              <a:t> 企业采用权责发生制，使得利润表更能反映</a:t>
            </a:r>
            <a:r>
              <a:rPr lang="en-US" sz="1200" dirty="0">
                <a:solidFill>
                  <a:srgbClr val="374151"/>
                </a:solidFill>
              </a:rPr>
              <a:t>期间的经营成果</a:t>
            </a:r>
            <a:r>
              <a:rPr lang="en-US" sz="1200" dirty="0">
                <a:solidFill>
                  <a:srgbClr val="374151"/>
                </a:solidFill>
              </a:rPr>
              <a:t>，而不仅仅是现金流水。</a:t>
            </a:r>
            <a:endParaRPr lang="en-US"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8077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1582400" cy="746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371600"/>
            <a:ext cx="1219200" cy="3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866900"/>
            <a:ext cx="3352800" cy="54483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227064"/>
            <a:ext cx="285750" cy="2857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1866900"/>
            <a:ext cx="3352800" cy="54483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2227064"/>
            <a:ext cx="285750" cy="2857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7200" y="1866900"/>
            <a:ext cx="3352800" cy="54483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0" y="2227064"/>
            <a:ext cx="285750" cy="285750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762000" y="762000"/>
            <a:ext cx="106680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A3B5C"/>
                </a:solidFill>
              </a:rPr>
              <a:t>几个指标看懂公司效率</a:t>
            </a:r>
            <a:endParaRPr lang="en-US" sz="3600" dirty="0"/>
          </a:p>
        </p:txBody>
      </p:sp>
      <p:sp>
        <p:nvSpPr>
          <p:cNvPr id="13" name="Text 1"/>
          <p:cNvSpPr/>
          <p:nvPr/>
        </p:nvSpPr>
        <p:spPr>
          <a:xfrm>
            <a:off x="1504950" y="2190750"/>
            <a:ext cx="13716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A3B5C"/>
                </a:solidFill>
              </a:rPr>
              <a:t>周转率</a:t>
            </a:r>
            <a:endParaRPr lang="en-US" sz="1800" dirty="0"/>
          </a:p>
        </p:txBody>
      </p:sp>
      <p:sp>
        <p:nvSpPr>
          <p:cNvPr id="14" name="Text 2"/>
          <p:cNvSpPr/>
          <p:nvPr/>
        </p:nvSpPr>
        <p:spPr>
          <a:xfrm>
            <a:off x="1066800" y="2743200"/>
            <a:ext cx="41148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衡量资产变现或回收的速度</a:t>
            </a:r>
            <a:endParaRPr lang="en-US" sz="1350" dirty="0"/>
          </a:p>
        </p:txBody>
      </p:sp>
      <p:sp>
        <p:nvSpPr>
          <p:cNvPr id="15" name="Text 3"/>
          <p:cNvSpPr/>
          <p:nvPr/>
        </p:nvSpPr>
        <p:spPr>
          <a:xfrm>
            <a:off x="1066800" y="3238500"/>
            <a:ext cx="27432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</a:rPr>
              <a:t>存货周转率</a:t>
            </a:r>
            <a:endParaRPr lang="en-US" sz="1500" dirty="0"/>
          </a:p>
        </p:txBody>
      </p:sp>
      <p:sp>
        <p:nvSpPr>
          <p:cNvPr id="16" name="Text 4"/>
          <p:cNvSpPr/>
          <p:nvPr/>
        </p:nvSpPr>
        <p:spPr>
          <a:xfrm>
            <a:off x="1066800" y="3543300"/>
            <a:ext cx="2743200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= 营业成本 / 平均存货余额</a:t>
            </a:r>
            <a:r>
              <a:rPr lang="en-US" sz="1350" dirty="0">
                <a:solidFill>
                  <a:srgbClr val="4B5563"/>
                </a:solidFill>
              </a:rPr>
              <a:t>
</a:t>
            </a:r>
            <a:r>
              <a:rPr lang="en-US" sz="1050" dirty="0">
                <a:solidFill>
                  <a:srgbClr val="6B7280"/>
                </a:solidFill>
              </a:rPr>
              <a:t>(周转越快，占用资金越少)</a:t>
            </a:r>
            <a:endParaRPr lang="en-US" sz="1350" dirty="0"/>
          </a:p>
        </p:txBody>
      </p:sp>
      <p:sp>
        <p:nvSpPr>
          <p:cNvPr id="17" name="Text 5"/>
          <p:cNvSpPr/>
          <p:nvPr/>
        </p:nvSpPr>
        <p:spPr>
          <a:xfrm>
            <a:off x="1066800" y="4305300"/>
            <a:ext cx="30480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</a:rPr>
              <a:t>应收账款周转天数</a:t>
            </a:r>
            <a:endParaRPr lang="en-US" sz="1500" dirty="0"/>
          </a:p>
        </p:txBody>
      </p:sp>
      <p:sp>
        <p:nvSpPr>
          <p:cNvPr id="18" name="Text 6"/>
          <p:cNvSpPr/>
          <p:nvPr/>
        </p:nvSpPr>
        <p:spPr>
          <a:xfrm>
            <a:off x="1066800" y="4610100"/>
            <a:ext cx="2743200" cy="8001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= 365天 / (营业收入 / 平均应收账款)</a:t>
            </a:r>
            <a:r>
              <a:rPr lang="en-US" sz="1350" dirty="0">
                <a:solidFill>
                  <a:srgbClr val="4B5563"/>
                </a:solidFill>
              </a:rPr>
              <a:t>
</a:t>
            </a:r>
            <a:r>
              <a:rPr lang="en-US" sz="1050" dirty="0">
                <a:solidFill>
                  <a:srgbClr val="6B7280"/>
                </a:solidFill>
              </a:rPr>
              <a:t>(天数越短，回款越快)</a:t>
            </a:r>
            <a:endParaRPr lang="en-US" sz="1350" dirty="0"/>
          </a:p>
        </p:txBody>
      </p:sp>
      <p:sp>
        <p:nvSpPr>
          <p:cNvPr id="19" name="Text 7"/>
          <p:cNvSpPr/>
          <p:nvPr/>
        </p:nvSpPr>
        <p:spPr>
          <a:xfrm>
            <a:off x="5162550" y="2190750"/>
            <a:ext cx="18288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A3B5C"/>
                </a:solidFill>
              </a:rPr>
              <a:t>偿债能力</a:t>
            </a:r>
            <a:endParaRPr lang="en-US" sz="1800" dirty="0"/>
          </a:p>
        </p:txBody>
      </p:sp>
      <p:sp>
        <p:nvSpPr>
          <p:cNvPr id="20" name="Text 8"/>
          <p:cNvSpPr/>
          <p:nvPr/>
        </p:nvSpPr>
        <p:spPr>
          <a:xfrm>
            <a:off x="4724400" y="2743200"/>
            <a:ext cx="48006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衡量公司偿还债务的能力与风险</a:t>
            </a:r>
            <a:endParaRPr lang="en-US" sz="1350" dirty="0"/>
          </a:p>
        </p:txBody>
      </p:sp>
      <p:sp>
        <p:nvSpPr>
          <p:cNvPr id="21" name="Text 9"/>
          <p:cNvSpPr/>
          <p:nvPr/>
        </p:nvSpPr>
        <p:spPr>
          <a:xfrm>
            <a:off x="4724400" y="3238500"/>
            <a:ext cx="27432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</a:rPr>
              <a:t>流动比率</a:t>
            </a:r>
            <a:endParaRPr lang="en-US" sz="1500" dirty="0"/>
          </a:p>
        </p:txBody>
      </p:sp>
      <p:sp>
        <p:nvSpPr>
          <p:cNvPr id="22" name="Text 10"/>
          <p:cNvSpPr/>
          <p:nvPr/>
        </p:nvSpPr>
        <p:spPr>
          <a:xfrm>
            <a:off x="4724400" y="3543300"/>
            <a:ext cx="2743200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= 流动资产 / 流动负债</a:t>
            </a:r>
            <a:r>
              <a:rPr lang="en-US" sz="1350" dirty="0">
                <a:solidFill>
                  <a:srgbClr val="4B5563"/>
                </a:solidFill>
              </a:rPr>
              <a:t>
</a:t>
            </a:r>
            <a:r>
              <a:rPr lang="en-US" sz="1050" dirty="0">
                <a:solidFill>
                  <a:srgbClr val="6B7280"/>
                </a:solidFill>
              </a:rPr>
              <a:t>(短期偿债能力，通常&gt;1)</a:t>
            </a:r>
            <a:endParaRPr lang="en-US" sz="1350" dirty="0"/>
          </a:p>
        </p:txBody>
      </p:sp>
      <p:sp>
        <p:nvSpPr>
          <p:cNvPr id="23" name="Text 11"/>
          <p:cNvSpPr/>
          <p:nvPr/>
        </p:nvSpPr>
        <p:spPr>
          <a:xfrm>
            <a:off x="4724400" y="4305300"/>
            <a:ext cx="27432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</a:rPr>
              <a:t>速动比率</a:t>
            </a:r>
            <a:endParaRPr lang="en-US" sz="1500" dirty="0"/>
          </a:p>
        </p:txBody>
      </p:sp>
      <p:sp>
        <p:nvSpPr>
          <p:cNvPr id="24" name="Text 12"/>
          <p:cNvSpPr/>
          <p:nvPr/>
        </p:nvSpPr>
        <p:spPr>
          <a:xfrm>
            <a:off x="4724400" y="4610100"/>
            <a:ext cx="2743200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= (流动资产-存货) / 流动负债</a:t>
            </a:r>
            <a:r>
              <a:rPr lang="en-US" sz="1350" dirty="0">
                <a:solidFill>
                  <a:srgbClr val="4B5563"/>
                </a:solidFill>
              </a:rPr>
              <a:t>
</a:t>
            </a:r>
            <a:r>
              <a:rPr lang="en-US" sz="1050" dirty="0">
                <a:solidFill>
                  <a:srgbClr val="6B7280"/>
                </a:solidFill>
              </a:rPr>
              <a:t>(更严格的短期偿债能力)</a:t>
            </a:r>
            <a:endParaRPr lang="en-US" sz="1350" dirty="0"/>
          </a:p>
        </p:txBody>
      </p:sp>
      <p:sp>
        <p:nvSpPr>
          <p:cNvPr id="25" name="Text 13"/>
          <p:cNvSpPr/>
          <p:nvPr/>
        </p:nvSpPr>
        <p:spPr>
          <a:xfrm>
            <a:off x="4724400" y="5372100"/>
            <a:ext cx="27432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</a:rPr>
              <a:t>资产负债率</a:t>
            </a:r>
            <a:endParaRPr lang="en-US" sz="1500" dirty="0"/>
          </a:p>
        </p:txBody>
      </p:sp>
      <p:sp>
        <p:nvSpPr>
          <p:cNvPr id="26" name="Text 14"/>
          <p:cNvSpPr/>
          <p:nvPr/>
        </p:nvSpPr>
        <p:spPr>
          <a:xfrm>
            <a:off x="4724400" y="5676900"/>
            <a:ext cx="2743200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= 总负债 / 总资产</a:t>
            </a:r>
            <a:r>
              <a:rPr lang="en-US" sz="1350" dirty="0">
                <a:solidFill>
                  <a:srgbClr val="4B5563"/>
                </a:solidFill>
              </a:rPr>
              <a:t>
</a:t>
            </a:r>
            <a:r>
              <a:rPr lang="en-US" sz="1050" dirty="0">
                <a:solidFill>
                  <a:srgbClr val="6B7280"/>
                </a:solidFill>
              </a:rPr>
              <a:t>(财务杠杆水平，比例需适中)</a:t>
            </a:r>
            <a:endParaRPr lang="en-US" sz="1350" dirty="0"/>
          </a:p>
        </p:txBody>
      </p:sp>
      <p:sp>
        <p:nvSpPr>
          <p:cNvPr id="27" name="Text 15"/>
          <p:cNvSpPr/>
          <p:nvPr/>
        </p:nvSpPr>
        <p:spPr>
          <a:xfrm>
            <a:off x="8820150" y="2190750"/>
            <a:ext cx="18288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A3B5C"/>
                </a:solidFill>
              </a:rPr>
              <a:t>盈利能力</a:t>
            </a:r>
            <a:endParaRPr lang="en-US" sz="1800" dirty="0"/>
          </a:p>
        </p:txBody>
      </p:sp>
      <p:sp>
        <p:nvSpPr>
          <p:cNvPr id="28" name="Text 16"/>
          <p:cNvSpPr/>
          <p:nvPr/>
        </p:nvSpPr>
        <p:spPr>
          <a:xfrm>
            <a:off x="8382000" y="2743200"/>
            <a:ext cx="37719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衡量公司赚取利润的能力</a:t>
            </a:r>
            <a:endParaRPr lang="en-US" sz="1350" dirty="0"/>
          </a:p>
        </p:txBody>
      </p:sp>
      <p:sp>
        <p:nvSpPr>
          <p:cNvPr id="29" name="Text 17"/>
          <p:cNvSpPr/>
          <p:nvPr/>
        </p:nvSpPr>
        <p:spPr>
          <a:xfrm>
            <a:off x="8382000" y="3238500"/>
            <a:ext cx="27432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</a:rPr>
              <a:t>盈亏平衡点</a:t>
            </a:r>
            <a:endParaRPr lang="en-US" sz="1500" dirty="0"/>
          </a:p>
        </p:txBody>
      </p:sp>
      <p:sp>
        <p:nvSpPr>
          <p:cNvPr id="30" name="Text 18"/>
          <p:cNvSpPr/>
          <p:nvPr/>
        </p:nvSpPr>
        <p:spPr>
          <a:xfrm>
            <a:off x="8382000" y="3543300"/>
            <a:ext cx="2743200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= 固定成本 / (单价-单位变动成本)</a:t>
            </a:r>
            <a:r>
              <a:rPr lang="en-US" sz="1350" dirty="0">
                <a:solidFill>
                  <a:srgbClr val="4B5563"/>
                </a:solidFill>
              </a:rPr>
              <a:t>
</a:t>
            </a:r>
            <a:r>
              <a:rPr lang="en-US" sz="1050" dirty="0">
                <a:solidFill>
                  <a:srgbClr val="6B7280"/>
                </a:solidFill>
              </a:rPr>
              <a:t>(收入与成本相等的临界点)</a:t>
            </a:r>
            <a:endParaRPr lang="en-US" sz="1350" dirty="0"/>
          </a:p>
        </p:txBody>
      </p:sp>
      <p:sp>
        <p:nvSpPr>
          <p:cNvPr id="31" name="Text 19"/>
          <p:cNvSpPr/>
          <p:nvPr/>
        </p:nvSpPr>
        <p:spPr>
          <a:xfrm>
            <a:off x="8382000" y="4305300"/>
            <a:ext cx="30480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</a:rPr>
              <a:t>投资回报率(ROI)</a:t>
            </a:r>
            <a:endParaRPr lang="en-US" sz="1500" dirty="0"/>
          </a:p>
        </p:txBody>
      </p:sp>
      <p:sp>
        <p:nvSpPr>
          <p:cNvPr id="32" name="Text 20"/>
          <p:cNvSpPr/>
          <p:nvPr/>
        </p:nvSpPr>
        <p:spPr>
          <a:xfrm>
            <a:off x="8382000" y="4610100"/>
            <a:ext cx="2743200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= (收益-成本) / 成本 × 100%</a:t>
            </a:r>
            <a:r>
              <a:rPr lang="en-US" sz="1350" dirty="0">
                <a:solidFill>
                  <a:srgbClr val="4B5563"/>
                </a:solidFill>
              </a:rPr>
              <a:t>
</a:t>
            </a:r>
            <a:r>
              <a:rPr lang="en-US" sz="1050" dirty="0">
                <a:solidFill>
                  <a:srgbClr val="6B7280"/>
                </a:solidFill>
              </a:rPr>
              <a:t>(投资效益的百分比)</a:t>
            </a:r>
            <a:endParaRPr lang="en-US" sz="1350" dirty="0"/>
          </a:p>
        </p:txBody>
      </p:sp>
      <p:sp>
        <p:nvSpPr>
          <p:cNvPr id="33" name="Text 21"/>
          <p:cNvSpPr/>
          <p:nvPr/>
        </p:nvSpPr>
        <p:spPr>
          <a:xfrm>
            <a:off x="8382000" y="5372100"/>
            <a:ext cx="27432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</a:rPr>
              <a:t>含税净利润</a:t>
            </a:r>
            <a:endParaRPr lang="en-US" sz="1500" dirty="0"/>
          </a:p>
        </p:txBody>
      </p:sp>
      <p:sp>
        <p:nvSpPr>
          <p:cNvPr id="34" name="Text 22"/>
          <p:cNvSpPr/>
          <p:nvPr/>
        </p:nvSpPr>
        <p:spPr>
          <a:xfrm>
            <a:off x="8382000" y="5676900"/>
            <a:ext cx="2743200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= 利润总额 - 所得税费用</a:t>
            </a:r>
            <a:r>
              <a:rPr lang="en-US" sz="1350" dirty="0">
                <a:solidFill>
                  <a:srgbClr val="4B5563"/>
                </a:solidFill>
              </a:rPr>
              <a:t>
</a:t>
            </a:r>
            <a:r>
              <a:rPr lang="en-US" sz="1050" dirty="0">
                <a:solidFill>
                  <a:srgbClr val="6B7280"/>
                </a:solidFill>
              </a:rPr>
              <a:t>(公司最终的税后利润)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8077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1582400" cy="746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371600"/>
            <a:ext cx="1828800" cy="3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866900"/>
            <a:ext cx="5029200" cy="4625578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288" y="2225278"/>
            <a:ext cx="428625" cy="571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4701778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5120878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1866900"/>
            <a:ext cx="5029200" cy="4625578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9650" y="2225278"/>
            <a:ext cx="571500" cy="571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4701778"/>
            <a:ext cx="152400" cy="152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5387578"/>
            <a:ext cx="15240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6819900"/>
            <a:ext cx="10668000" cy="49530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762000" y="762000"/>
            <a:ext cx="106680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A3B5C"/>
                </a:solidFill>
              </a:rPr>
              <a:t>会计 vs 审计，各司何职？</a:t>
            </a:r>
            <a:endParaRPr lang="en-US" sz="3600" dirty="0"/>
          </a:p>
        </p:txBody>
      </p:sp>
      <p:sp>
        <p:nvSpPr>
          <p:cNvPr id="16" name="Text 1"/>
          <p:cNvSpPr/>
          <p:nvPr/>
        </p:nvSpPr>
        <p:spPr>
          <a:xfrm>
            <a:off x="2890838" y="3025378"/>
            <a:ext cx="771525" cy="381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C6A43F"/>
                </a:solidFill>
              </a:rPr>
              <a:t>会 计</a:t>
            </a:r>
            <a:endParaRPr lang="en-US" sz="2700" dirty="0"/>
          </a:p>
        </p:txBody>
      </p:sp>
      <p:sp>
        <p:nvSpPr>
          <p:cNvPr id="17" name="Text 2"/>
          <p:cNvSpPr/>
          <p:nvPr/>
        </p:nvSpPr>
        <p:spPr>
          <a:xfrm>
            <a:off x="1943100" y="3634978"/>
            <a:ext cx="26670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374151"/>
                </a:solidFill>
              </a:rPr>
              <a:t>记录、分类、汇总企业经济活动</a:t>
            </a:r>
            <a:endParaRPr lang="en-US" sz="1500" dirty="0"/>
          </a:p>
        </p:txBody>
      </p:sp>
      <p:sp>
        <p:nvSpPr>
          <p:cNvPr id="18" name="Text 3"/>
          <p:cNvSpPr/>
          <p:nvPr/>
        </p:nvSpPr>
        <p:spPr>
          <a:xfrm>
            <a:off x="1066800" y="4206478"/>
            <a:ext cx="44196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核心职能：</a:t>
            </a:r>
            <a:endParaRPr lang="en-US" sz="1800" dirty="0"/>
          </a:p>
        </p:txBody>
      </p:sp>
      <p:sp>
        <p:nvSpPr>
          <p:cNvPr id="19" name="Text 4"/>
          <p:cNvSpPr/>
          <p:nvPr/>
        </p:nvSpPr>
        <p:spPr>
          <a:xfrm>
            <a:off x="1333500" y="4663678"/>
            <a:ext cx="699516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</a:rPr>
              <a:t>核算：</a:t>
            </a:r>
            <a:r>
              <a:rPr lang="en-US" sz="1350" dirty="0">
                <a:solidFill>
                  <a:srgbClr val="374151"/>
                </a:solidFill>
              </a:rPr>
              <a:t>对经济业务进行确认、计量、记录和报告。</a:t>
            </a:r>
            <a:endParaRPr lang="en-US" sz="1350" dirty="0"/>
          </a:p>
        </p:txBody>
      </p:sp>
      <p:sp>
        <p:nvSpPr>
          <p:cNvPr id="20" name="Text 5"/>
          <p:cNvSpPr/>
          <p:nvPr/>
        </p:nvSpPr>
        <p:spPr>
          <a:xfrm>
            <a:off x="1333500" y="5082778"/>
            <a:ext cx="4152900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</a:rPr>
              <a:t>监督：</a:t>
            </a:r>
            <a:r>
              <a:rPr lang="en-US" sz="1350" dirty="0">
                <a:solidFill>
                  <a:srgbClr val="374151"/>
                </a:solidFill>
              </a:rPr>
              <a:t>对经济活动的合法性、合理性和有效性进行审查。</a:t>
            </a:r>
            <a:endParaRPr lang="en-US" sz="1350" dirty="0"/>
          </a:p>
        </p:txBody>
      </p:sp>
      <p:sp>
        <p:nvSpPr>
          <p:cNvPr id="21" name="Text 6"/>
          <p:cNvSpPr/>
          <p:nvPr/>
        </p:nvSpPr>
        <p:spPr>
          <a:xfrm>
            <a:off x="2886075" y="5920978"/>
            <a:ext cx="78105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i="1" dirty="0">
                <a:solidFill>
                  <a:srgbClr val="1F2937"/>
                </a:solidFill>
              </a:rPr>
              <a:t>“记账员”</a:t>
            </a:r>
            <a:endParaRPr lang="en-US" sz="1500" dirty="0"/>
          </a:p>
        </p:txBody>
      </p:sp>
      <p:sp>
        <p:nvSpPr>
          <p:cNvPr id="22" name="Text 7"/>
          <p:cNvSpPr/>
          <p:nvPr/>
        </p:nvSpPr>
        <p:spPr>
          <a:xfrm>
            <a:off x="8529638" y="3025378"/>
            <a:ext cx="771525" cy="381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C6A43F"/>
                </a:solidFill>
              </a:rPr>
              <a:t>审 计</a:t>
            </a:r>
            <a:endParaRPr lang="en-US" sz="2700" dirty="0"/>
          </a:p>
        </p:txBody>
      </p:sp>
      <p:sp>
        <p:nvSpPr>
          <p:cNvPr id="23" name="Text 8"/>
          <p:cNvSpPr/>
          <p:nvPr/>
        </p:nvSpPr>
        <p:spPr>
          <a:xfrm>
            <a:off x="7486650" y="3634978"/>
            <a:ext cx="28575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374151"/>
                </a:solidFill>
              </a:rPr>
              <a:t>独立检查会计账目，出具专业意见</a:t>
            </a:r>
            <a:endParaRPr lang="en-US" sz="1500" dirty="0"/>
          </a:p>
        </p:txBody>
      </p:sp>
      <p:sp>
        <p:nvSpPr>
          <p:cNvPr id="24" name="Text 9"/>
          <p:cNvSpPr/>
          <p:nvPr/>
        </p:nvSpPr>
        <p:spPr>
          <a:xfrm>
            <a:off x="6705600" y="4206478"/>
            <a:ext cx="44196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核心职能：</a:t>
            </a:r>
            <a:endParaRPr lang="en-US" sz="1800" dirty="0"/>
          </a:p>
        </p:txBody>
      </p:sp>
      <p:sp>
        <p:nvSpPr>
          <p:cNvPr id="25" name="Text 10"/>
          <p:cNvSpPr/>
          <p:nvPr/>
        </p:nvSpPr>
        <p:spPr>
          <a:xfrm>
            <a:off x="6972300" y="4663678"/>
            <a:ext cx="4152900" cy="5334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</a:rPr>
              <a:t>鉴证：</a:t>
            </a:r>
            <a:r>
              <a:rPr lang="en-US" sz="1350" dirty="0">
                <a:solidFill>
                  <a:srgbClr val="374151"/>
                </a:solidFill>
              </a:rPr>
              <a:t>对财务报表是否公允反映财务状况发表独立意见。</a:t>
            </a:r>
            <a:endParaRPr lang="en-US" sz="1350" dirty="0"/>
          </a:p>
        </p:txBody>
      </p:sp>
      <p:sp>
        <p:nvSpPr>
          <p:cNvPr id="26" name="Text 11"/>
          <p:cNvSpPr/>
          <p:nvPr/>
        </p:nvSpPr>
        <p:spPr>
          <a:xfrm>
            <a:off x="6972300" y="5349478"/>
            <a:ext cx="52197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</a:rPr>
              <a:t>评价：</a:t>
            </a:r>
            <a:r>
              <a:rPr lang="en-US" sz="1350" dirty="0">
                <a:solidFill>
                  <a:srgbClr val="374151"/>
                </a:solidFill>
              </a:rPr>
              <a:t>评估内部控制的有效性及风险管理水平。</a:t>
            </a:r>
            <a:endParaRPr lang="en-US" sz="1350" dirty="0"/>
          </a:p>
        </p:txBody>
      </p:sp>
      <p:sp>
        <p:nvSpPr>
          <p:cNvPr id="27" name="Text 12"/>
          <p:cNvSpPr/>
          <p:nvPr/>
        </p:nvSpPr>
        <p:spPr>
          <a:xfrm>
            <a:off x="8524875" y="5920978"/>
            <a:ext cx="78105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i="1" dirty="0">
                <a:solidFill>
                  <a:srgbClr val="1F2937"/>
                </a:solidFill>
              </a:rPr>
              <a:t>“检查员”</a:t>
            </a:r>
            <a:endParaRPr lang="en-US" sz="1500" dirty="0"/>
          </a:p>
        </p:txBody>
      </p:sp>
      <p:sp>
        <p:nvSpPr>
          <p:cNvPr id="28" name="Text 13"/>
          <p:cNvSpPr/>
          <p:nvPr/>
        </p:nvSpPr>
        <p:spPr>
          <a:xfrm>
            <a:off x="762000" y="7048500"/>
            <a:ext cx="106680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6C7A89"/>
                </a:solidFill>
              </a:rPr>
              <a:t>会计是“记账员”，审计是“检查员”，职能互补，共同保障财务信息真实可靠。</a:t>
            </a:r>
            <a:endParaRPr lang="en-US" sz="13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8077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1582400" cy="746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95500"/>
            <a:ext cx="3352800" cy="3505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8" y="2373362"/>
            <a:ext cx="428625" cy="342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2095500"/>
            <a:ext cx="3352800" cy="35052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7413" y="2373362"/>
            <a:ext cx="257175" cy="342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2095500"/>
            <a:ext cx="3352800" cy="3505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2150" y="2373362"/>
            <a:ext cx="342900" cy="342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6057900"/>
            <a:ext cx="10668000" cy="125730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762000" y="762000"/>
            <a:ext cx="106680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A3B5C"/>
                </a:solidFill>
              </a:rPr>
              <a:t>关键三点，记住就好</a:t>
            </a:r>
            <a:endParaRPr lang="en-US" sz="3600" dirty="0"/>
          </a:p>
        </p:txBody>
      </p:sp>
      <p:sp>
        <p:nvSpPr>
          <p:cNvPr id="16" name="Text 1"/>
          <p:cNvSpPr/>
          <p:nvPr/>
        </p:nvSpPr>
        <p:spPr>
          <a:xfrm>
            <a:off x="762000" y="1371600"/>
            <a:ext cx="106680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</a:rPr>
              <a:t>掌握核心，规避风险</a:t>
            </a:r>
            <a:endParaRPr lang="en-US" sz="1500" dirty="0"/>
          </a:p>
        </p:txBody>
      </p:sp>
      <p:sp>
        <p:nvSpPr>
          <p:cNvPr id="17" name="Text 2"/>
          <p:cNvSpPr/>
          <p:nvPr/>
        </p:nvSpPr>
        <p:spPr>
          <a:xfrm>
            <a:off x="1524000" y="2868662"/>
            <a:ext cx="18288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A3B5C"/>
                </a:solidFill>
              </a:rPr>
              <a:t>三张表的勾稽关系</a:t>
            </a:r>
            <a:endParaRPr lang="en-US" sz="1800" dirty="0"/>
          </a:p>
        </p:txBody>
      </p:sp>
      <p:sp>
        <p:nvSpPr>
          <p:cNvPr id="18" name="Text 3"/>
          <p:cNvSpPr/>
          <p:nvPr/>
        </p:nvSpPr>
        <p:spPr>
          <a:xfrm>
            <a:off x="990600" y="3287762"/>
            <a:ext cx="2895600" cy="11144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95"/>
              </a:lnSpc>
              <a:buNone/>
            </a:pPr>
            <a:r>
              <a:rPr lang="en-US" sz="1350" dirty="0">
                <a:solidFill>
                  <a:srgbClr val="374151"/>
                </a:solidFill>
              </a:rPr>
              <a:t>利润表“净利润”最终转入资产负债表“未分配利润”。</a:t>
            </a:r>
            <a:r>
              <a:rPr lang="en-US" sz="1350" dirty="0">
                <a:solidFill>
                  <a:srgbClr val="374151"/>
                </a:solidFill>
              </a:rPr>
              <a:t>
</a:t>
            </a:r>
            <a:r>
              <a:rPr lang="en-US" sz="1350" dirty="0">
                <a:solidFill>
                  <a:srgbClr val="374151"/>
                </a:solidFill>
              </a:rPr>
              <a:t>切记：</a:t>
            </a:r>
            <a:r>
              <a:rPr lang="en-US" sz="1350" b="1" dirty="0">
                <a:solidFill>
                  <a:srgbClr val="374151"/>
                </a:solidFill>
              </a:rPr>
              <a:t>账面利润 ≠ 手头现金</a:t>
            </a:r>
            <a:r>
              <a:rPr lang="en-US" sz="1350" dirty="0">
                <a:solidFill>
                  <a:srgbClr val="374151"/>
                </a:solidFill>
              </a:rPr>
              <a:t>，需结合现金流量表分析。</a:t>
            </a:r>
            <a:endParaRPr lang="en-US" sz="1350" dirty="0"/>
          </a:p>
        </p:txBody>
      </p:sp>
      <p:sp>
        <p:nvSpPr>
          <p:cNvPr id="19" name="Text 4"/>
          <p:cNvSpPr/>
          <p:nvPr/>
        </p:nvSpPr>
        <p:spPr>
          <a:xfrm>
            <a:off x="5295900" y="2868662"/>
            <a:ext cx="16002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A3B5C"/>
                </a:solidFill>
              </a:rPr>
              <a:t>增值税是链条税</a:t>
            </a:r>
            <a:endParaRPr lang="en-US" sz="1800" dirty="0"/>
          </a:p>
        </p:txBody>
      </p:sp>
      <p:sp>
        <p:nvSpPr>
          <p:cNvPr id="20" name="Text 5"/>
          <p:cNvSpPr/>
          <p:nvPr/>
        </p:nvSpPr>
        <p:spPr>
          <a:xfrm>
            <a:off x="4648200" y="3287762"/>
            <a:ext cx="2895600" cy="11144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95"/>
              </a:lnSpc>
              <a:buNone/>
            </a:pPr>
            <a:r>
              <a:rPr lang="en-US" sz="1350" dirty="0">
                <a:solidFill>
                  <a:srgbClr val="374151"/>
                </a:solidFill>
              </a:rPr>
              <a:t>销项税额 – 进项税额 = 实际应交税额。</a:t>
            </a:r>
            <a:r>
              <a:rPr lang="en-US" sz="1350" dirty="0">
                <a:solidFill>
                  <a:srgbClr val="374151"/>
                </a:solidFill>
              </a:rPr>
              <a:t>
</a:t>
            </a:r>
            <a:r>
              <a:rPr lang="en-US" sz="1350" dirty="0">
                <a:solidFill>
                  <a:srgbClr val="374151"/>
                </a:solidFill>
              </a:rPr>
              <a:t>一般纳税人取得的</a:t>
            </a:r>
            <a:r>
              <a:rPr lang="en-US" sz="1350" b="1" dirty="0">
                <a:solidFill>
                  <a:srgbClr val="374151"/>
                </a:solidFill>
              </a:rPr>
              <a:t>增值税专用发票</a:t>
            </a:r>
            <a:r>
              <a:rPr lang="en-US" sz="1350" dirty="0">
                <a:solidFill>
                  <a:srgbClr val="374151"/>
                </a:solidFill>
              </a:rPr>
              <a:t>可用于抵扣，是降低税负的关键。</a:t>
            </a:r>
            <a:endParaRPr lang="en-US" sz="1350" dirty="0"/>
          </a:p>
        </p:txBody>
      </p:sp>
      <p:sp>
        <p:nvSpPr>
          <p:cNvPr id="21" name="Text 6"/>
          <p:cNvSpPr/>
          <p:nvPr/>
        </p:nvSpPr>
        <p:spPr>
          <a:xfrm>
            <a:off x="9067800" y="2868662"/>
            <a:ext cx="13716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A3B5C"/>
                </a:solidFill>
              </a:rPr>
              <a:t>严守合规红线</a:t>
            </a:r>
            <a:endParaRPr lang="en-US" sz="1800" dirty="0"/>
          </a:p>
        </p:txBody>
      </p:sp>
      <p:sp>
        <p:nvSpPr>
          <p:cNvPr id="22" name="Text 7"/>
          <p:cNvSpPr/>
          <p:nvPr/>
        </p:nvSpPr>
        <p:spPr>
          <a:xfrm>
            <a:off x="8305800" y="3287762"/>
            <a:ext cx="2895600" cy="11144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95"/>
              </a:lnSpc>
              <a:buNone/>
            </a:pPr>
            <a:r>
              <a:rPr lang="en-US" sz="1350" b="1" dirty="0">
                <a:solidFill>
                  <a:srgbClr val="374151"/>
                </a:solidFill>
              </a:rPr>
              <a:t>严禁</a:t>
            </a:r>
            <a:r>
              <a:rPr lang="en-US" sz="1350" dirty="0">
                <a:solidFill>
                  <a:srgbClr val="374151"/>
                </a:solidFill>
              </a:rPr>
              <a:t>虚开发票、私卡收付款、变相分红、隐瞒收入等行为。</a:t>
            </a:r>
            <a:r>
              <a:rPr lang="en-US" sz="1350" dirty="0">
                <a:solidFill>
                  <a:srgbClr val="374151"/>
                </a:solidFill>
              </a:rPr>
              <a:t>
</a:t>
            </a:r>
            <a:r>
              <a:rPr lang="en-US" sz="1350" dirty="0">
                <a:solidFill>
                  <a:srgbClr val="374151"/>
                </a:solidFill>
              </a:rPr>
              <a:t>后果严重，涉及</a:t>
            </a:r>
            <a:r>
              <a:rPr lang="en-US" sz="1350" b="1" dirty="0">
                <a:solidFill>
                  <a:srgbClr val="374151"/>
                </a:solidFill>
              </a:rPr>
              <a:t>罚款、滞纳金乃至刑事责任</a:t>
            </a:r>
            <a:r>
              <a:rPr lang="en-US" sz="1350" dirty="0">
                <a:solidFill>
                  <a:srgbClr val="374151"/>
                </a:solidFill>
              </a:rPr>
              <a:t>。</a:t>
            </a:r>
            <a:endParaRPr lang="en-US" sz="1350" dirty="0"/>
          </a:p>
        </p:txBody>
      </p:sp>
      <p:sp>
        <p:nvSpPr>
          <p:cNvPr id="23" name="Text 8"/>
          <p:cNvSpPr/>
          <p:nvPr/>
        </p:nvSpPr>
        <p:spPr>
          <a:xfrm>
            <a:off x="5667375" y="6286500"/>
            <a:ext cx="1485900" cy="3429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1A3B5C"/>
                </a:solidFill>
              </a:rPr>
              <a:t>谢谢！</a:t>
            </a:r>
            <a:endParaRPr lang="en-US" sz="2250" dirty="0"/>
          </a:p>
        </p:txBody>
      </p:sp>
      <p:sp>
        <p:nvSpPr>
          <p:cNvPr id="24" name="Text 9"/>
          <p:cNvSpPr/>
          <p:nvPr/>
        </p:nvSpPr>
        <p:spPr>
          <a:xfrm>
            <a:off x="5495925" y="6705600"/>
            <a:ext cx="24003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欢迎提问与交流</a:t>
            </a:r>
            <a:endParaRPr lang="en-US" sz="1350" dirty="0"/>
          </a:p>
        </p:txBody>
      </p:sp>
      <p:sp>
        <p:nvSpPr>
          <p:cNvPr id="28" name="Text 13"/>
          <p:cNvSpPr/>
          <p:nvPr/>
        </p:nvSpPr>
        <p:spPr>
          <a:xfrm>
            <a:off x="11442650" y="7829550"/>
            <a:ext cx="74935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350"/>
              </a:lnSpc>
              <a:buNone/>
            </a:pPr>
            <a:r>
              <a:rPr lang="en-US" sz="900" dirty="0">
                <a:solidFill>
                  <a:srgbClr val="FFFFFF"/>
                </a:solidFill>
              </a:rPr>
              <a:t>天工 AI 生成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8077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1582400" cy="746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371600"/>
            <a:ext cx="1524000" cy="3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866900"/>
            <a:ext cx="3352800" cy="54483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225" y="2208758"/>
            <a:ext cx="514350" cy="4572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1866900"/>
            <a:ext cx="3352800" cy="54483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2208758"/>
            <a:ext cx="457200" cy="457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7200" y="1866900"/>
            <a:ext cx="3352800" cy="54483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3575" y="2208758"/>
            <a:ext cx="400050" cy="457200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762000" y="762000"/>
            <a:ext cx="106680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A3B5C"/>
                </a:solidFill>
              </a:rPr>
              <a:t>税务局做什么？</a:t>
            </a:r>
            <a:endParaRPr lang="en-US" sz="3600" dirty="0"/>
          </a:p>
        </p:txBody>
      </p:sp>
      <p:sp>
        <p:nvSpPr>
          <p:cNvPr id="13" name="Text 1"/>
          <p:cNvSpPr/>
          <p:nvPr/>
        </p:nvSpPr>
        <p:spPr>
          <a:xfrm>
            <a:off x="1981200" y="2894558"/>
            <a:ext cx="9144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征收税款</a:t>
            </a:r>
            <a:endParaRPr lang="en-US" sz="1800" dirty="0"/>
          </a:p>
        </p:txBody>
      </p:sp>
      <p:sp>
        <p:nvSpPr>
          <p:cNvPr id="14" name="Text 2"/>
          <p:cNvSpPr/>
          <p:nvPr/>
        </p:nvSpPr>
        <p:spPr>
          <a:xfrm>
            <a:off x="1066800" y="3351758"/>
            <a:ext cx="2743200" cy="83581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95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依法征收增值税、企业所得税、个人所得税等各类税款，确保国家财政收入。</a:t>
            </a:r>
            <a:endParaRPr lang="en-US" sz="1350" dirty="0"/>
          </a:p>
        </p:txBody>
      </p:sp>
      <p:sp>
        <p:nvSpPr>
          <p:cNvPr id="15" name="Text 3"/>
          <p:cNvSpPr/>
          <p:nvPr/>
        </p:nvSpPr>
        <p:spPr>
          <a:xfrm>
            <a:off x="5067300" y="2894558"/>
            <a:ext cx="20574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税务稽查与风险评估</a:t>
            </a:r>
            <a:endParaRPr lang="en-US" sz="1800" dirty="0"/>
          </a:p>
        </p:txBody>
      </p:sp>
      <p:sp>
        <p:nvSpPr>
          <p:cNvPr id="16" name="Text 4"/>
          <p:cNvSpPr/>
          <p:nvPr/>
        </p:nvSpPr>
        <p:spPr>
          <a:xfrm>
            <a:off x="4724400" y="3351758"/>
            <a:ext cx="2743200" cy="83581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95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检查企业账目与纳税情况，识别税务风险，打击偷税、漏税、骗税等违法行为。</a:t>
            </a:r>
            <a:endParaRPr lang="en-US" sz="1350" dirty="0"/>
          </a:p>
        </p:txBody>
      </p:sp>
      <p:sp>
        <p:nvSpPr>
          <p:cNvPr id="17" name="Text 5"/>
          <p:cNvSpPr/>
          <p:nvPr/>
        </p:nvSpPr>
        <p:spPr>
          <a:xfrm>
            <a:off x="8724900" y="2894558"/>
            <a:ext cx="20574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政策制定与纳税服务</a:t>
            </a:r>
            <a:endParaRPr lang="en-US" sz="1800" dirty="0"/>
          </a:p>
        </p:txBody>
      </p:sp>
      <p:sp>
        <p:nvSpPr>
          <p:cNvPr id="18" name="Text 6"/>
          <p:cNvSpPr/>
          <p:nvPr/>
        </p:nvSpPr>
        <p:spPr>
          <a:xfrm>
            <a:off x="8382000" y="3351758"/>
            <a:ext cx="2743200" cy="83581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95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制定并解释税收政策，为纳税人提供咨询、申报辅导等公共服务，优化营商环境。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635" y="0"/>
          <a:ext cx="12191365" cy="6858635"/>
        </p:xfrm>
        <a:graphic>
          <a:graphicData uri="http://schemas.openxmlformats.org/drawingml/2006/table">
            <a:tbl>
              <a:tblPr/>
              <a:tblGrid>
                <a:gridCol w="345440"/>
                <a:gridCol w="897890"/>
                <a:gridCol w="1234440"/>
                <a:gridCol w="8521065"/>
                <a:gridCol w="1192530"/>
              </a:tblGrid>
              <a:tr h="297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黑体" charset="-122"/>
                        </a:rPr>
                        <a:t>序号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黑体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黑体" charset="-122"/>
                        </a:rPr>
                        <a:t>完成时间范围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黑体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黑体" charset="-122"/>
                        </a:rPr>
                        <a:t>交付流程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黑体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黑体" charset="-122"/>
                        </a:rPr>
                        <a:t>内容简介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黑体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黑体" charset="-122"/>
                        </a:rPr>
                        <a:t>实施人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黑体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8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新签时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企业调研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了解客户公司业务情况、公司资质、纳税人资质、企业类型、经营范围、注册资本金到账情况、股东情况、年收入情况、真实利润情况、主管税务机关及联系方式、是否有私卡收款的情况，和不能取得发票的业务、电子税务局/个税申报系统/社保缴纳系统/工商年报账号及密码（期初了解公司情况时就为以后转化做铺垫）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客服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1-5日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资料收集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收集银行流水、报销单据、工资表等资料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客服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确认无票收入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确认客户公司纳税期是否存在无票收入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客服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8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账务核算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下载发票，上传流水、报销单据、工资表等资料，系统自动记账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会计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5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6-15日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账务审核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审核账务，检查是否有异常凭证并更正凭证，系统有质检功能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会计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6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发票勾选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通过服务商系统下载增值税进项发票，进行手动勾选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会计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2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税金申报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申报客户各项税金（</a:t>
                      </a:r>
                      <a:r>
                        <a:rPr lang="en-US" sz="800" b="0">
                          <a:solidFill>
                            <a:srgbClr val="FF0000"/>
                          </a:solidFill>
                          <a:latin typeface="宋体" pitchFamily="2" charset="-122"/>
                        </a:rPr>
                        <a:t>增值税、附加税、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个人所得税、</a:t>
                      </a:r>
                      <a:r>
                        <a:rPr lang="en-US" sz="800" b="0">
                          <a:solidFill>
                            <a:srgbClr val="FF0000"/>
                          </a:solidFill>
                          <a:latin typeface="宋体" pitchFamily="2" charset="-122"/>
                        </a:rPr>
                        <a:t>印花税、企业所得税、工会经费、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资源税、</a:t>
                      </a:r>
                      <a:r>
                        <a:rPr lang="en-US" sz="800" b="0">
                          <a:solidFill>
                            <a:srgbClr val="FF0000"/>
                          </a:solidFill>
                          <a:latin typeface="宋体" pitchFamily="2" charset="-122"/>
                        </a:rPr>
                        <a:t>文化事业建设税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、残保金、房产税、城镇土地使用税、环保税等）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会计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8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税金反馈/缴纳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税金申报以后，向客户反馈当月应交税金，并确定是否可以扣税，扣税后下载完税凭证给到客户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会计+客服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9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检查完账情况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系统自动检测资料收集、账务核算、税金申报等环节的完成情况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会计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8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16-20日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社保扣费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每月20日前进入社保管理系统扣费，需要提前告知客户预留资金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会计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11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21-23日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报表反馈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向客户反馈上月利润情况，往来情况，资金情况，为二次转化做铺垫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客服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风险预警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从发票、利润、往来等各方面分析客户的风险情况，系统预警，人工沟通，为转化做铺垫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客服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8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12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24-25日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税金预测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随时根据开票情况预测当月应交</a:t>
                      </a:r>
                      <a:r>
                        <a:rPr lang="en-US" sz="800" b="0">
                          <a:solidFill>
                            <a:srgbClr val="FF0000"/>
                          </a:solidFill>
                          <a:latin typeface="宋体" pitchFamily="2" charset="-122"/>
                        </a:rPr>
                        <a:t>增值税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、附加税、企业所得税，及时提醒客户避免税收成本增加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客服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8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13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26-31日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政策提示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新签客户的税收优惠政策匹配，新出政策的精准推送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客服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6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14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发票匹配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客户进项发票和销项发票的比对，商贸公司匹配进销商品信息（名称、数量、单价），服务公司进项发票是否能与公司业务情况相匹配（发票金额与类型）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会计+客服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16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合规建议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根据系统提示的税务/财务风险，向客户提出合规建议，需区分合规代账和业财税合规的服务差异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客服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17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合规监督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向客户提出合规建议后，跟踪客户落地执行情况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客服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8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18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日常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发票开具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猪哥云APP可以自助开具发票，也可以人工进入电子税务局系统开具发票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客服/会计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19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日常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接受咨询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专家支持，回答客户专业性问题，提出专业性建议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客服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8077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1582400" cy="746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961382"/>
            <a:ext cx="3352800" cy="3068687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950" y="3658344"/>
            <a:ext cx="342900" cy="342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2961382"/>
            <a:ext cx="3352800" cy="3068687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4550" y="3658344"/>
            <a:ext cx="342900" cy="342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2961382"/>
            <a:ext cx="3352800" cy="3068687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8338" y="3658344"/>
            <a:ext cx="390525" cy="342900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762000" y="762000"/>
            <a:ext cx="106680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A3B5C"/>
                </a:solidFill>
              </a:rPr>
              <a:t>三张表，看清企业“家底、面子、日子”</a:t>
            </a:r>
            <a:endParaRPr lang="en-US" sz="3600" dirty="0"/>
          </a:p>
        </p:txBody>
      </p:sp>
      <p:sp>
        <p:nvSpPr>
          <p:cNvPr id="12" name="Text 1"/>
          <p:cNvSpPr/>
          <p:nvPr/>
        </p:nvSpPr>
        <p:spPr>
          <a:xfrm>
            <a:off x="2266950" y="3266182"/>
            <a:ext cx="3429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C6A43F"/>
                </a:solidFill>
              </a:rPr>
              <a:t>家底</a:t>
            </a:r>
            <a:endParaRPr lang="en-US" sz="1350" dirty="0"/>
          </a:p>
        </p:txBody>
      </p:sp>
      <p:sp>
        <p:nvSpPr>
          <p:cNvPr id="13" name="Text 2"/>
          <p:cNvSpPr/>
          <p:nvPr/>
        </p:nvSpPr>
        <p:spPr>
          <a:xfrm>
            <a:off x="1610360" y="4153535"/>
            <a:ext cx="1619885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A3B5C"/>
                </a:solidFill>
              </a:rPr>
              <a:t>资产负债表</a:t>
            </a:r>
            <a:endParaRPr lang="en-US" sz="1800" dirty="0"/>
          </a:p>
        </p:txBody>
      </p:sp>
      <p:sp>
        <p:nvSpPr>
          <p:cNvPr id="14" name="Text 3"/>
          <p:cNvSpPr/>
          <p:nvPr/>
        </p:nvSpPr>
        <p:spPr>
          <a:xfrm>
            <a:off x="1066800" y="4610844"/>
            <a:ext cx="2743200" cy="11144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95"/>
              </a:lnSpc>
              <a:buNone/>
            </a:pPr>
            <a:r>
              <a:rPr lang="en-US" sz="1350" dirty="0">
                <a:solidFill>
                  <a:srgbClr val="374151"/>
                </a:solidFill>
              </a:rPr>
              <a:t>反映企业在</a:t>
            </a:r>
            <a:r>
              <a:rPr lang="en-US" sz="1350" dirty="0">
                <a:solidFill>
                  <a:srgbClr val="374151"/>
                </a:solidFill>
              </a:rPr>
              <a:t>某一特定时间点</a:t>
            </a:r>
            <a:r>
              <a:rPr lang="en-US" sz="1350" dirty="0">
                <a:solidFill>
                  <a:srgbClr val="374151"/>
                </a:solidFill>
              </a:rPr>
              <a:t>的财务状况。</a:t>
            </a:r>
            <a:r>
              <a:rPr lang="en-US" sz="1350" dirty="0">
                <a:solidFill>
                  <a:srgbClr val="374151"/>
                </a:solidFill>
              </a:rPr>
              <a:t>
</a:t>
            </a:r>
            <a:r>
              <a:rPr lang="en-US" sz="1350" dirty="0">
                <a:solidFill>
                  <a:srgbClr val="374151"/>
                </a:solidFill>
              </a:rPr>
              <a:t>告诉你公司有多少资产，欠了多少债，股东权益还剩多少。</a:t>
            </a:r>
            <a:endParaRPr lang="en-US" sz="1350" dirty="0"/>
          </a:p>
        </p:txBody>
      </p:sp>
      <p:sp>
        <p:nvSpPr>
          <p:cNvPr id="15" name="Text 4"/>
          <p:cNvSpPr/>
          <p:nvPr/>
        </p:nvSpPr>
        <p:spPr>
          <a:xfrm>
            <a:off x="5924550" y="3266182"/>
            <a:ext cx="3429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C6A43F"/>
                </a:solidFill>
              </a:rPr>
              <a:t>面子</a:t>
            </a:r>
            <a:endParaRPr lang="en-US" sz="1350" dirty="0"/>
          </a:p>
        </p:txBody>
      </p:sp>
      <p:sp>
        <p:nvSpPr>
          <p:cNvPr id="16" name="Text 5"/>
          <p:cNvSpPr/>
          <p:nvPr/>
        </p:nvSpPr>
        <p:spPr>
          <a:xfrm>
            <a:off x="5567045" y="4153535"/>
            <a:ext cx="110998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A3B5C"/>
                </a:solidFill>
              </a:rPr>
              <a:t>利润表</a:t>
            </a:r>
            <a:endParaRPr lang="en-US" sz="1800" dirty="0"/>
          </a:p>
        </p:txBody>
      </p:sp>
      <p:sp>
        <p:nvSpPr>
          <p:cNvPr id="17" name="Text 6"/>
          <p:cNvSpPr/>
          <p:nvPr/>
        </p:nvSpPr>
        <p:spPr>
          <a:xfrm>
            <a:off x="4724400" y="4610844"/>
            <a:ext cx="2743200" cy="11144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95"/>
              </a:lnSpc>
              <a:buNone/>
            </a:pPr>
            <a:r>
              <a:rPr lang="en-US" sz="1350" dirty="0">
                <a:solidFill>
                  <a:srgbClr val="374151"/>
                </a:solidFill>
              </a:rPr>
              <a:t>反映企业在</a:t>
            </a:r>
            <a:r>
              <a:rPr lang="en-US" sz="1350" dirty="0">
                <a:solidFill>
                  <a:srgbClr val="374151"/>
                </a:solidFill>
              </a:rPr>
              <a:t>某一段时期内</a:t>
            </a:r>
            <a:r>
              <a:rPr lang="en-US" sz="1350" dirty="0">
                <a:solidFill>
                  <a:srgbClr val="374151"/>
                </a:solidFill>
              </a:rPr>
              <a:t>的经营成果。</a:t>
            </a:r>
            <a:r>
              <a:rPr lang="en-US" sz="1350" dirty="0">
                <a:solidFill>
                  <a:srgbClr val="374151"/>
                </a:solidFill>
              </a:rPr>
              <a:t>
</a:t>
            </a:r>
            <a:r>
              <a:rPr lang="en-US" sz="1350" dirty="0">
                <a:solidFill>
                  <a:srgbClr val="374151"/>
                </a:solidFill>
              </a:rPr>
              <a:t>展示公司收入多少，成本费用多少，最终赚了或亏了多少钱。</a:t>
            </a:r>
            <a:endParaRPr lang="en-US" sz="1350" dirty="0"/>
          </a:p>
        </p:txBody>
      </p:sp>
      <p:sp>
        <p:nvSpPr>
          <p:cNvPr id="18" name="Text 7"/>
          <p:cNvSpPr/>
          <p:nvPr/>
        </p:nvSpPr>
        <p:spPr>
          <a:xfrm>
            <a:off x="9582150" y="3266182"/>
            <a:ext cx="3429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C6A43F"/>
                </a:solidFill>
              </a:rPr>
              <a:t>日子</a:t>
            </a:r>
            <a:endParaRPr lang="en-US" sz="1350" dirty="0"/>
          </a:p>
        </p:txBody>
      </p:sp>
      <p:sp>
        <p:nvSpPr>
          <p:cNvPr id="19" name="Text 8"/>
          <p:cNvSpPr/>
          <p:nvPr/>
        </p:nvSpPr>
        <p:spPr>
          <a:xfrm>
            <a:off x="8797925" y="4153535"/>
            <a:ext cx="200406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A3B5C"/>
                </a:solidFill>
              </a:rPr>
              <a:t>现金流量表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8382000" y="4610844"/>
            <a:ext cx="2743200" cy="11144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95"/>
              </a:lnSpc>
              <a:buNone/>
            </a:pPr>
            <a:r>
              <a:rPr lang="en-US" sz="1350" dirty="0">
                <a:solidFill>
                  <a:srgbClr val="374151"/>
                </a:solidFill>
              </a:rPr>
              <a:t>反映企业在</a:t>
            </a:r>
            <a:r>
              <a:rPr lang="en-US" sz="1350" dirty="0">
                <a:solidFill>
                  <a:srgbClr val="374151"/>
                </a:solidFill>
              </a:rPr>
              <a:t>某一段时期内</a:t>
            </a:r>
            <a:r>
              <a:rPr lang="en-US" sz="1350" dirty="0">
                <a:solidFill>
                  <a:srgbClr val="374151"/>
                </a:solidFill>
              </a:rPr>
              <a:t>的现金流入与流出。</a:t>
            </a:r>
            <a:r>
              <a:rPr lang="en-US" sz="1350" dirty="0">
                <a:solidFill>
                  <a:srgbClr val="374151"/>
                </a:solidFill>
              </a:rPr>
              <a:t>
</a:t>
            </a:r>
            <a:r>
              <a:rPr lang="en-US" sz="1350" dirty="0">
                <a:solidFill>
                  <a:srgbClr val="374151"/>
                </a:solidFill>
              </a:rPr>
              <a:t>揭示公司经营、投资、筹资活动产生的真实现金变化。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0" y="0"/>
          <a:ext cx="12192635" cy="6858000"/>
        </p:xfrm>
        <a:graphic>
          <a:graphicData uri="http://schemas.openxmlformats.org/drawingml/2006/table">
            <a:tbl>
              <a:tblPr/>
              <a:tblGrid>
                <a:gridCol w="2685415"/>
                <a:gridCol w="576580"/>
                <a:gridCol w="1199515"/>
                <a:gridCol w="1198880"/>
                <a:gridCol w="2978785"/>
                <a:gridCol w="710565"/>
                <a:gridCol w="1418590"/>
                <a:gridCol w="1424305"/>
              </a:tblGrid>
              <a:tr h="186690">
                <a:tc grid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700" b="1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资产负债表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20447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8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8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8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8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会企01表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8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编制单位: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8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8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202309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8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单位:元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资</a:t>
                      </a: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产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行次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年初数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期末数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负债和所有者权益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行次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年初数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期末数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(或股东权益）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流动资产：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流动负债：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货币资金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3285990.16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293122.76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短期借款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68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短期投资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应付票据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69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应收票据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应付账款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70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应收股利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预收账款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71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80700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80700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应收利息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应付工资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72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315891.64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357378.44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应收账款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6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-2818995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1496935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应付福利费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73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其它应收款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7504018.71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5933781.07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应付股利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74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预付账款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8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-984608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-635924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应交税金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75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-104021.63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-103522.87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应收补贴款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9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其它应交款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80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存货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10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1724441.33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2560158.77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其它应付款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81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6669.39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6669.39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待摊费用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11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预提费用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82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一年内到期的长期债权投资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21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预计负债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83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其它流动资产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24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一年内到期的长期负债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86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流动资产合计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31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8710847.2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9648073.6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其它流动负债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90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长期投资：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长期股权投资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32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流动负债合计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100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299239.4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341224.96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长期债权投资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34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长期负债：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长期投资合计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38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长期借款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101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固定资产：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应付债券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102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固定资产原价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39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46412.73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46412.73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长期应付款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103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减：累计折价</a:t>
                      </a: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40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39872.87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46412.73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专项应付款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106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固定资产净值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41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6539.86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其他长期负债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108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减：固定资产减值准备</a:t>
                      </a: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42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长期负债合计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110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固定资产净额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43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6539.86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递延税项：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工程物资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44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递延税款贷项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111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在建工程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45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负债合计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114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299239.4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341224.96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固定资产清理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46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固定资产合计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50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6539.86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所有者权益（或股东权益)：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无形资产及其他资产：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实收资本（或股本）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115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10000000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10000000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无形资产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51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减：已归还投资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116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长期待摊费用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52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实收资本（或股本）净额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117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10000000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10000000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其它长期资产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53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资本公积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118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无形资产及其他资产合计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60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盈余公积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119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其中：法定公益金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120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递延税项：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未分配利润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121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-1581852.34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-693151.36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递延税款借项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61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  </a:t>
                      </a: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所有者权益（或股东权益)合计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122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8418147.66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9306848.64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7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资产总计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67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8717387.06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9648073.6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500" b="0">
                          <a:solidFill>
                            <a:srgbClr val="000000"/>
                          </a:solidFill>
                          <a:latin typeface="Arial" panose="020B0604020202090204" pitchFamily="34" charset="0"/>
                          <a:ea typeface="宋体" pitchFamily="2" charset="-122"/>
                        </a:rPr>
                        <a:t>负债和所有者权益(或股东权益)总计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135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8717387.06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solidFill>
                            <a:srgbClr val="000000"/>
                          </a:solidFill>
                          <a:latin typeface="宋体" pitchFamily="2" charset="-122"/>
                        </a:rPr>
                        <a:t>9648073.6</a:t>
                      </a:r>
                      <a:endParaRPr lang="en-US" altLang="en-US" sz="500" b="0">
                        <a:solidFill>
                          <a:srgbClr val="00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8077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1582400" cy="746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38200"/>
            <a:ext cx="285750" cy="228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425" y="5068193"/>
            <a:ext cx="133350" cy="1714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025" y="3505200"/>
            <a:ext cx="3048000" cy="3048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750" y="483870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750" y="525780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6896100"/>
            <a:ext cx="10668000" cy="4191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3288" y="7101334"/>
            <a:ext cx="190500" cy="190500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1162050" y="762000"/>
            <a:ext cx="11029950" cy="381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A3B5C"/>
                </a:solidFill>
              </a:rPr>
              <a:t>会计恒等式：资产 = 负债 + 所有者权益</a:t>
            </a:r>
            <a:endParaRPr lang="en-US" sz="2700" dirty="0"/>
          </a:p>
        </p:txBody>
      </p:sp>
      <p:sp>
        <p:nvSpPr>
          <p:cNvPr id="13" name="Text 1"/>
          <p:cNvSpPr/>
          <p:nvPr/>
        </p:nvSpPr>
        <p:spPr>
          <a:xfrm>
            <a:off x="1143000" y="1219200"/>
            <a:ext cx="102870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</a:rPr>
              <a:t>企业全部资源的来源与运用，始终保持着动态平衡。</a:t>
            </a:r>
            <a:endParaRPr lang="en-US" sz="1350" dirty="0"/>
          </a:p>
        </p:txBody>
      </p:sp>
      <p:sp>
        <p:nvSpPr>
          <p:cNvPr id="14" name="Text 2"/>
          <p:cNvSpPr/>
          <p:nvPr/>
        </p:nvSpPr>
        <p:spPr>
          <a:xfrm>
            <a:off x="2838450" y="1828800"/>
            <a:ext cx="65151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F2937"/>
                </a:solidFill>
              </a:rPr>
              <a:t>资产的构成</a:t>
            </a:r>
            <a:endParaRPr lang="en-US" sz="1800" dirty="0"/>
          </a:p>
        </p:txBody>
      </p:sp>
      <p:sp>
        <p:nvSpPr>
          <p:cNvPr id="15" name="Text 3"/>
          <p:cNvSpPr/>
          <p:nvPr/>
        </p:nvSpPr>
        <p:spPr>
          <a:xfrm>
            <a:off x="2838450" y="2209800"/>
            <a:ext cx="65151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企业拥有的所有资产，其资金要么来源于债权人（负债），要么来源于所有者（权益）。</a:t>
            </a:r>
            <a:endParaRPr lang="en-US" sz="1350" dirty="0"/>
          </a:p>
        </p:txBody>
      </p:sp>
      <p:sp>
        <p:nvSpPr>
          <p:cNvPr id="16" name="Text 4"/>
          <p:cNvSpPr/>
          <p:nvPr/>
        </p:nvSpPr>
        <p:spPr>
          <a:xfrm>
            <a:off x="2257425" y="4057650"/>
            <a:ext cx="18288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A3B5C"/>
                </a:solidFill>
              </a:rPr>
              <a:t>资产</a:t>
            </a:r>
            <a:endParaRPr lang="en-US" sz="3600" dirty="0"/>
          </a:p>
        </p:txBody>
      </p:sp>
      <p:sp>
        <p:nvSpPr>
          <p:cNvPr id="17" name="Text 5"/>
          <p:cNvSpPr/>
          <p:nvPr/>
        </p:nvSpPr>
        <p:spPr>
          <a:xfrm>
            <a:off x="2171700" y="4591050"/>
            <a:ext cx="23622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</a:rPr>
              <a:t>(资源的去向)</a:t>
            </a:r>
            <a:endParaRPr lang="en-US" sz="1500" dirty="0"/>
          </a:p>
        </p:txBody>
      </p:sp>
      <p:sp>
        <p:nvSpPr>
          <p:cNvPr id="18" name="Text 6"/>
          <p:cNvSpPr/>
          <p:nvPr/>
        </p:nvSpPr>
        <p:spPr>
          <a:xfrm>
            <a:off x="1495425" y="5010150"/>
            <a:ext cx="24384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</a:rPr>
              <a:t>现金、存货、设备、应收款等</a:t>
            </a:r>
            <a:endParaRPr lang="en-US" sz="1350" dirty="0"/>
          </a:p>
        </p:txBody>
      </p:sp>
      <p:sp>
        <p:nvSpPr>
          <p:cNvPr id="19" name="Text 7"/>
          <p:cNvSpPr/>
          <p:nvPr/>
        </p:nvSpPr>
        <p:spPr>
          <a:xfrm>
            <a:off x="5719763" y="2781300"/>
            <a:ext cx="685800" cy="571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4500"/>
              </a:lnSpc>
              <a:buNone/>
            </a:pPr>
            <a:r>
              <a:rPr lang="en-US" sz="4500" b="1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=</a:t>
            </a:r>
            <a:endParaRPr lang="en-US" sz="4500" dirty="0"/>
          </a:p>
        </p:txBody>
      </p:sp>
      <p:sp>
        <p:nvSpPr>
          <p:cNvPr id="20" name="Text 8"/>
          <p:cNvSpPr/>
          <p:nvPr/>
        </p:nvSpPr>
        <p:spPr>
          <a:xfrm>
            <a:off x="7896225" y="3867150"/>
            <a:ext cx="4295775" cy="381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</a:rPr>
              <a:t>负债 + 所有者权益</a:t>
            </a:r>
            <a:endParaRPr lang="en-US" sz="2700" dirty="0"/>
          </a:p>
        </p:txBody>
      </p:sp>
      <p:sp>
        <p:nvSpPr>
          <p:cNvPr id="21" name="Text 9"/>
          <p:cNvSpPr/>
          <p:nvPr/>
        </p:nvSpPr>
        <p:spPr>
          <a:xfrm>
            <a:off x="8753475" y="4286250"/>
            <a:ext cx="23622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</a:rPr>
              <a:t>(资金的来源)</a:t>
            </a:r>
            <a:endParaRPr lang="en-US" sz="1500" dirty="0"/>
          </a:p>
        </p:txBody>
      </p:sp>
      <p:sp>
        <p:nvSpPr>
          <p:cNvPr id="22" name="Text 10"/>
          <p:cNvSpPr/>
          <p:nvPr/>
        </p:nvSpPr>
        <p:spPr>
          <a:xfrm>
            <a:off x="8553450" y="4781550"/>
            <a:ext cx="6858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1F2937"/>
                </a:solidFill>
              </a:rPr>
              <a:t>负债</a:t>
            </a:r>
            <a:endParaRPr lang="en-US" sz="1350" dirty="0"/>
          </a:p>
        </p:txBody>
      </p:sp>
      <p:sp>
        <p:nvSpPr>
          <p:cNvPr id="23" name="Text 11"/>
          <p:cNvSpPr/>
          <p:nvPr/>
        </p:nvSpPr>
        <p:spPr>
          <a:xfrm>
            <a:off x="8972550" y="4781550"/>
            <a:ext cx="212598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(欠别人的钱)</a:t>
            </a:r>
            <a:endParaRPr lang="en-US" sz="1350" dirty="0"/>
          </a:p>
        </p:txBody>
      </p:sp>
      <p:sp>
        <p:nvSpPr>
          <p:cNvPr id="24" name="Text 12"/>
          <p:cNvSpPr/>
          <p:nvPr/>
        </p:nvSpPr>
        <p:spPr>
          <a:xfrm>
            <a:off x="8553450" y="5200650"/>
            <a:ext cx="17145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1F2937"/>
                </a:solidFill>
              </a:rPr>
              <a:t>所有者权益</a:t>
            </a:r>
            <a:endParaRPr lang="en-US" sz="1350" dirty="0"/>
          </a:p>
        </p:txBody>
      </p:sp>
      <p:sp>
        <p:nvSpPr>
          <p:cNvPr id="25" name="Text 13"/>
          <p:cNvSpPr/>
          <p:nvPr/>
        </p:nvSpPr>
        <p:spPr>
          <a:xfrm>
            <a:off x="9486900" y="5200650"/>
            <a:ext cx="178308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(股东的钱)</a:t>
            </a:r>
            <a:endParaRPr lang="en-US" sz="1350" dirty="0"/>
          </a:p>
        </p:txBody>
      </p:sp>
      <p:sp>
        <p:nvSpPr>
          <p:cNvPr id="26" name="Text 14"/>
          <p:cNvSpPr/>
          <p:nvPr/>
        </p:nvSpPr>
        <p:spPr>
          <a:xfrm>
            <a:off x="762000" y="7048500"/>
            <a:ext cx="106680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500" b="1" dirty="0">
                <a:solidFill>
                  <a:srgbClr val="374151"/>
                </a:solidFill>
              </a:rPr>
              <a:t>核心逻辑：</a:t>
            </a:r>
            <a:r>
              <a:rPr lang="en-US" sz="1500" dirty="0">
                <a:solidFill>
                  <a:srgbClr val="374151"/>
                </a:solidFill>
              </a:rPr>
              <a:t> 钱从哪来（负债 + 权益） → 花到哪去（资产）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8077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1582400" cy="7467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1828800" cy="3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790700"/>
            <a:ext cx="5219700" cy="26479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144762"/>
            <a:ext cx="390525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0" y="1790700"/>
            <a:ext cx="5219700" cy="26479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100" y="2144762"/>
            <a:ext cx="257175" cy="3429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4667250"/>
            <a:ext cx="5219700" cy="26479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5021312"/>
            <a:ext cx="390525" cy="3429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0300" y="4667250"/>
            <a:ext cx="5219700" cy="26479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5100" y="5021312"/>
            <a:ext cx="257175" cy="34290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762000" y="762000"/>
            <a:ext cx="10668000" cy="457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A3B5C"/>
                </a:solidFill>
              </a:rPr>
              <a:t>从左到右：资产类科目速览</a:t>
            </a:r>
            <a:endParaRPr lang="en-US" sz="3600" dirty="0"/>
          </a:p>
        </p:txBody>
      </p:sp>
      <p:sp>
        <p:nvSpPr>
          <p:cNvPr id="15" name="Text 1"/>
          <p:cNvSpPr/>
          <p:nvPr/>
        </p:nvSpPr>
        <p:spPr>
          <a:xfrm>
            <a:off x="1685925" y="2095500"/>
            <a:ext cx="28956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A3B5C"/>
                </a:solidFill>
              </a:rPr>
              <a:t>货币资金</a:t>
            </a:r>
            <a:endParaRPr lang="en-US" sz="1800" dirty="0"/>
          </a:p>
        </p:txBody>
      </p:sp>
      <p:sp>
        <p:nvSpPr>
          <p:cNvPr id="16" name="Text 2"/>
          <p:cNvSpPr/>
          <p:nvPr/>
        </p:nvSpPr>
        <p:spPr>
          <a:xfrm>
            <a:off x="1685925" y="2476500"/>
            <a:ext cx="28956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现金 + 银行存款</a:t>
            </a:r>
            <a:endParaRPr lang="en-US" sz="1350" dirty="0"/>
          </a:p>
        </p:txBody>
      </p:sp>
      <p:sp>
        <p:nvSpPr>
          <p:cNvPr id="17" name="Text 3"/>
          <p:cNvSpPr/>
          <p:nvPr/>
        </p:nvSpPr>
        <p:spPr>
          <a:xfrm>
            <a:off x="1685925" y="2819400"/>
            <a:ext cx="5547360" cy="228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6B7280"/>
                </a:solidFill>
              </a:rPr>
              <a:t>企业流动性最强的资产，可直接用于支付。</a:t>
            </a:r>
            <a:endParaRPr lang="en-US" sz="1200" dirty="0"/>
          </a:p>
        </p:txBody>
      </p:sp>
      <p:sp>
        <p:nvSpPr>
          <p:cNvPr id="18" name="Text 4"/>
          <p:cNvSpPr/>
          <p:nvPr/>
        </p:nvSpPr>
        <p:spPr>
          <a:xfrm>
            <a:off x="7000875" y="2095500"/>
            <a:ext cx="28956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A3B5C"/>
                </a:solidFill>
              </a:rPr>
              <a:t>应收账款</a:t>
            </a:r>
            <a:endParaRPr lang="en-US" sz="1800" dirty="0"/>
          </a:p>
        </p:txBody>
      </p:sp>
      <p:sp>
        <p:nvSpPr>
          <p:cNvPr id="19" name="Text 5"/>
          <p:cNvSpPr/>
          <p:nvPr/>
        </p:nvSpPr>
        <p:spPr>
          <a:xfrm>
            <a:off x="7000875" y="2476500"/>
            <a:ext cx="28956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货卖了但没收到钱</a:t>
            </a:r>
            <a:endParaRPr lang="en-US" sz="1350" dirty="0"/>
          </a:p>
        </p:txBody>
      </p:sp>
      <p:sp>
        <p:nvSpPr>
          <p:cNvPr id="20" name="Text 6"/>
          <p:cNvSpPr/>
          <p:nvPr/>
        </p:nvSpPr>
        <p:spPr>
          <a:xfrm>
            <a:off x="7000875" y="2819400"/>
            <a:ext cx="5191125" cy="228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6B7280"/>
                </a:solidFill>
              </a:rPr>
              <a:t>因销售商品或提供服务而产生的收款权利。</a:t>
            </a:r>
            <a:endParaRPr lang="en-US" sz="1200" dirty="0"/>
          </a:p>
        </p:txBody>
      </p:sp>
      <p:sp>
        <p:nvSpPr>
          <p:cNvPr id="21" name="Text 7"/>
          <p:cNvSpPr/>
          <p:nvPr/>
        </p:nvSpPr>
        <p:spPr>
          <a:xfrm>
            <a:off x="1685925" y="4972050"/>
            <a:ext cx="33528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A3B5C"/>
                </a:solidFill>
              </a:rPr>
              <a:t>存货</a:t>
            </a:r>
            <a:endParaRPr lang="en-US" sz="1800" dirty="0"/>
          </a:p>
        </p:txBody>
      </p:sp>
      <p:sp>
        <p:nvSpPr>
          <p:cNvPr id="22" name="Text 8"/>
          <p:cNvSpPr/>
          <p:nvPr/>
        </p:nvSpPr>
        <p:spPr>
          <a:xfrm>
            <a:off x="1685925" y="5353050"/>
            <a:ext cx="33528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仓库里的产品/材料</a:t>
            </a:r>
            <a:endParaRPr lang="en-US" sz="1350" dirty="0"/>
          </a:p>
        </p:txBody>
      </p:sp>
      <p:sp>
        <p:nvSpPr>
          <p:cNvPr id="23" name="Text 9"/>
          <p:cNvSpPr/>
          <p:nvPr/>
        </p:nvSpPr>
        <p:spPr>
          <a:xfrm>
            <a:off x="1685925" y="5695950"/>
            <a:ext cx="6461760" cy="228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6B7280"/>
                </a:solidFill>
              </a:rPr>
              <a:t>持有以备出售或生产耗用的物资，占用流动资金。</a:t>
            </a:r>
            <a:endParaRPr lang="en-US" sz="1200" dirty="0"/>
          </a:p>
        </p:txBody>
      </p:sp>
      <p:sp>
        <p:nvSpPr>
          <p:cNvPr id="24" name="Text 10"/>
          <p:cNvSpPr/>
          <p:nvPr/>
        </p:nvSpPr>
        <p:spPr>
          <a:xfrm>
            <a:off x="7000875" y="4972050"/>
            <a:ext cx="3352800" cy="3048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A3B5C"/>
                </a:solidFill>
              </a:rPr>
              <a:t>固定资产</a:t>
            </a:r>
            <a:endParaRPr lang="en-US" sz="1800" dirty="0"/>
          </a:p>
        </p:txBody>
      </p:sp>
      <p:sp>
        <p:nvSpPr>
          <p:cNvPr id="25" name="Text 11"/>
          <p:cNvSpPr/>
          <p:nvPr/>
        </p:nvSpPr>
        <p:spPr>
          <a:xfrm>
            <a:off x="7000875" y="5353050"/>
            <a:ext cx="33528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</a:rPr>
              <a:t>设备、房屋等</a:t>
            </a:r>
            <a:endParaRPr lang="en-US" sz="1350" dirty="0"/>
          </a:p>
        </p:txBody>
      </p:sp>
      <p:sp>
        <p:nvSpPr>
          <p:cNvPr id="26" name="Text 12"/>
          <p:cNvSpPr/>
          <p:nvPr/>
        </p:nvSpPr>
        <p:spPr>
          <a:xfrm>
            <a:off x="7000875" y="5695950"/>
            <a:ext cx="5191125" cy="2286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6B7280"/>
                </a:solidFill>
              </a:rPr>
              <a:t>为生产经营而持有的、使用寿命较长的有形资产。</a:t>
            </a:r>
            <a:endParaRPr lang="en-US" sz="12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TABLE_ENDDRAG_ORIGIN_RECT" val="960*540"/>
  <p:tag name="TABLE_ENDDRAG_RECT" val="0*0*960*540"/>
</p:tagLst>
</file>

<file path=ppt/tags/tag11.xml><?xml version="1.0" encoding="utf-8"?>
<p:tagLst xmlns:p="http://schemas.openxmlformats.org/presentationml/2006/main">
  <p:tag name="TABLE_ENDDRAG_ORIGIN_RECT" val="954*504"/>
  <p:tag name="TABLE_ENDDRAG_RECT" val="0*0*954*504"/>
</p:tagLst>
</file>

<file path=ppt/tags/tag12.xml><?xml version="1.0" encoding="utf-8"?>
<p:tagLst xmlns:p="http://schemas.openxmlformats.org/presentationml/2006/main">
  <p:tag name="TABLE_ENDDRAG_ORIGIN_RECT" val="834*532"/>
  <p:tag name="TABLE_ENDDRAG_RECT" val="0*0*834*532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TABLE_ENDDRAG_ORIGIN_RECT" val="849*483"/>
  <p:tag name="TABLE_ENDDRAG_RECT" val="0*0*849*483"/>
</p:tagLst>
</file>

<file path=ppt/tags/tag9.xml><?xml version="1.0" encoding="utf-8"?>
<p:tagLst xmlns:p="http://schemas.openxmlformats.org/presentationml/2006/main">
  <p:tag name="TABLE_ENDDRAG_ORIGIN_RECT" val="960*540"/>
  <p:tag name="TABLE_ENDDRAG_RECT" val="0*0*960*5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9809</Words>
  <Application>WPS 表格</Application>
  <PresentationFormat>On-screen Show (16:9)</PresentationFormat>
  <Paragraphs>2034</Paragraphs>
  <Slides>30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30</vt:i4>
      </vt:variant>
    </vt:vector>
  </HeadingPairs>
  <TitlesOfParts>
    <vt:vector size="63" baseType="lpstr">
      <vt:lpstr>Arial</vt:lpstr>
      <vt:lpstr>宋体</vt:lpstr>
      <vt:lpstr>Wingdings</vt:lpstr>
      <vt:lpstr>黑体</vt:lpstr>
      <vt:lpstr>汉仪中黑KW</vt:lpstr>
      <vt:lpstr>汉仪书宋二KW</vt:lpstr>
      <vt:lpstr>Inter</vt:lpstr>
      <vt:lpstr>Inter</vt:lpstr>
      <vt:lpstr>Inter</vt:lpstr>
      <vt:lpstr>Calibri</vt:lpstr>
      <vt:lpstr>Helvetica Neue</vt:lpstr>
      <vt:lpstr>宋体</vt:lpstr>
      <vt:lpstr>等线</vt:lpstr>
      <vt:lpstr>汉仪中等线KW</vt:lpstr>
      <vt:lpstr>微软雅黑</vt:lpstr>
      <vt:lpstr>汉仪旗黑</vt:lpstr>
      <vt:lpstr>Arial Unicode MS</vt:lpstr>
      <vt:lpstr>等线 Light</vt:lpstr>
      <vt:lpstr>Calibri Light</vt:lpstr>
      <vt:lpstr>Apple Color Emoji</vt:lpstr>
      <vt:lpstr>Noto Sans SC</vt:lpstr>
      <vt:lpstr>苹方-简</vt:lpstr>
      <vt:lpstr>Noto Sans SC</vt:lpstr>
      <vt:lpstr>Noto Sans SC</vt:lpstr>
      <vt:lpstr>Office Theme</vt:lpstr>
      <vt:lpstr>1_Office Theme</vt:lpstr>
      <vt:lpstr>Excel.Sheet.12</vt:lpstr>
      <vt:lpstr>Excel.Sheet.12</vt:lpstr>
      <vt:lpstr>Package</vt:lpstr>
      <vt:lpstr>Package</vt:lpstr>
      <vt:lpstr>Package</vt:lpstr>
      <vt:lpstr>Package</vt:lpstr>
      <vt:lpstr>Package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李娟</cp:lastModifiedBy>
  <cp:revision>35</cp:revision>
  <dcterms:created xsi:type="dcterms:W3CDTF">2026-04-20T03:14:30Z</dcterms:created>
  <dcterms:modified xsi:type="dcterms:W3CDTF">2026-04-20T03:14:30Z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FB579995FE721DDF0E06D66956CC6CF4_42</vt:lpwstr>
  </property>
  <property fmtid="{D5CDD505-2E9C-101B-9397-08002B2CF9AE}" pid="3" name="KSOProductBuildVer">
    <vt:lpwstr>2052-6.7.1.8828</vt:lpwstr>
  </property>
</Properties>
</file>